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6" r:id="rId2"/>
  </p:sldIdLst>
  <p:sldSz cx="32918400" cy="21945600"/>
  <p:notesSz cx="7004050" cy="9290050"/>
  <p:defaultText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 uri="{2D200454-40CA-4A62-9FC3-DE9A4176ACB9}">
      <p15:notesGuideLst xmlns:p15="http://schemas.microsoft.com/office/powerpoint/2012/main">
        <p15:guide id="1" orient="horz" pos="2926">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60" autoAdjust="0"/>
    <p:restoredTop sz="94676" autoAdjust="0"/>
  </p:normalViewPr>
  <p:slideViewPr>
    <p:cSldViewPr>
      <p:cViewPr>
        <p:scale>
          <a:sx n="53" d="100"/>
          <a:sy n="53" d="100"/>
        </p:scale>
        <p:origin x="-424" y="-1560"/>
      </p:cViewPr>
      <p:guideLst>
        <p:guide orient="horz" pos="6912"/>
        <p:guide pos="10368"/>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9" d="100"/>
          <a:sy n="69" d="100"/>
        </p:scale>
        <p:origin x="-3270" y="-90"/>
      </p:cViewPr>
      <p:guideLst>
        <p:guide orient="horz" pos="2926"/>
        <p:guide pos="2206"/>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alexyang/Desktop/latencychar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Noise</a:t>
            </a:r>
            <a:r>
              <a:rPr lang="en-US" baseline="0"/>
              <a:t> Levels and Latency in Seconds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0618756341684356E-2"/>
          <c:y val="0.11374204323180488"/>
          <c:w val="0.90125108428798684"/>
          <c:h val="0.67108202616106705"/>
        </c:manualLayout>
      </c:layout>
      <c:lineChart>
        <c:grouping val="standard"/>
        <c:varyColors val="0"/>
        <c:ser>
          <c:idx val="0"/>
          <c:order val="0"/>
          <c:tx>
            <c:strRef>
              <c:f>Sheet1!$B$1</c:f>
              <c:strCache>
                <c:ptCount val="1"/>
                <c:pt idx="0">
                  <c:v>Latency (Chain1)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Sheet1!$A$2:$A$6</c:f>
              <c:numCache>
                <c:formatCode>General</c:formatCode>
                <c:ptCount val="5"/>
                <c:pt idx="0">
                  <c:v>100000</c:v>
                </c:pt>
                <c:pt idx="1">
                  <c:v>200000</c:v>
                </c:pt>
                <c:pt idx="2">
                  <c:v>315000</c:v>
                </c:pt>
                <c:pt idx="3">
                  <c:v>400000</c:v>
                </c:pt>
                <c:pt idx="4">
                  <c:v>500000</c:v>
                </c:pt>
              </c:numCache>
            </c:numRef>
          </c:cat>
          <c:val>
            <c:numRef>
              <c:f>Sheet1!$B$2:$B$6</c:f>
              <c:numCache>
                <c:formatCode>General</c:formatCode>
                <c:ptCount val="5"/>
                <c:pt idx="0">
                  <c:v>61.709000000000003</c:v>
                </c:pt>
                <c:pt idx="1">
                  <c:v>142.73400000000001</c:v>
                </c:pt>
                <c:pt idx="2">
                  <c:v>281.68700000000001</c:v>
                </c:pt>
                <c:pt idx="3">
                  <c:v>388.29599999999999</c:v>
                </c:pt>
                <c:pt idx="4">
                  <c:v>536.89700000000005</c:v>
                </c:pt>
              </c:numCache>
            </c:numRef>
          </c:val>
          <c:smooth val="0"/>
          <c:extLst>
            <c:ext xmlns:c16="http://schemas.microsoft.com/office/drawing/2014/chart" uri="{C3380CC4-5D6E-409C-BE32-E72D297353CC}">
              <c16:uniqueId val="{00000000-06CF-DB40-A2F9-E1ED7512C812}"/>
            </c:ext>
          </c:extLst>
        </c:ser>
        <c:ser>
          <c:idx val="1"/>
          <c:order val="1"/>
          <c:tx>
            <c:strRef>
              <c:f>Sheet1!$C$1</c:f>
              <c:strCache>
                <c:ptCount val="1"/>
                <c:pt idx="0">
                  <c:v>Latency(Chain2)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General</c:formatCode>
                <c:ptCount val="5"/>
                <c:pt idx="0">
                  <c:v>100000</c:v>
                </c:pt>
                <c:pt idx="1">
                  <c:v>200000</c:v>
                </c:pt>
                <c:pt idx="2">
                  <c:v>315000</c:v>
                </c:pt>
                <c:pt idx="3">
                  <c:v>400000</c:v>
                </c:pt>
                <c:pt idx="4">
                  <c:v>500000</c:v>
                </c:pt>
              </c:numCache>
            </c:numRef>
          </c:cat>
          <c:val>
            <c:numRef>
              <c:f>Sheet1!$C$2:$C$6</c:f>
              <c:numCache>
                <c:formatCode>General</c:formatCode>
                <c:ptCount val="5"/>
                <c:pt idx="0">
                  <c:v>61.536999999999999</c:v>
                </c:pt>
                <c:pt idx="1">
                  <c:v>140.68799999999999</c:v>
                </c:pt>
                <c:pt idx="2">
                  <c:v>280.58300000000003</c:v>
                </c:pt>
                <c:pt idx="3">
                  <c:v>388.05399999999997</c:v>
                </c:pt>
                <c:pt idx="4">
                  <c:v>536.93499999999995</c:v>
                </c:pt>
              </c:numCache>
            </c:numRef>
          </c:val>
          <c:smooth val="0"/>
          <c:extLst>
            <c:ext xmlns:c16="http://schemas.microsoft.com/office/drawing/2014/chart" uri="{C3380CC4-5D6E-409C-BE32-E72D297353CC}">
              <c16:uniqueId val="{00000001-06CF-DB40-A2F9-E1ED7512C812}"/>
            </c:ext>
          </c:extLst>
        </c:ser>
        <c:dLbls>
          <c:showLegendKey val="0"/>
          <c:showVal val="0"/>
          <c:showCatName val="0"/>
          <c:showSerName val="0"/>
          <c:showPercent val="0"/>
          <c:showBubbleSize val="0"/>
        </c:dLbls>
        <c:marker val="1"/>
        <c:smooth val="0"/>
        <c:axId val="941057008"/>
        <c:axId val="911886800"/>
      </c:lineChart>
      <c:catAx>
        <c:axId val="9410570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Total Noise Messages</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1886800"/>
        <c:crosses val="autoZero"/>
        <c:auto val="1"/>
        <c:lblAlgn val="ctr"/>
        <c:lblOffset val="100"/>
        <c:noMultiLvlLbl val="0"/>
      </c:catAx>
      <c:valAx>
        <c:axId val="911886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Latency</a:t>
                </a:r>
                <a:r>
                  <a:rPr lang="en-US" baseline="0"/>
                  <a:t> (Seconds)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1057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FF66CDD7-09B6-4BB3-9069-2B95837CCCB2}" type="datetimeFigureOut">
              <a:rPr lang="en-US" smtClean="0"/>
              <a:t>8/20/19</a:t>
            </a:fld>
            <a:endParaRPr lang="en-US"/>
          </a:p>
        </p:txBody>
      </p:sp>
      <p:sp>
        <p:nvSpPr>
          <p:cNvPr id="4" name="Footer Placeholder 3"/>
          <p:cNvSpPr>
            <a:spLocks noGrp="1"/>
          </p:cNvSpPr>
          <p:nvPr>
            <p:ph type="ftr" sz="quarter" idx="2"/>
          </p:nvPr>
        </p:nvSpPr>
        <p:spPr>
          <a:xfrm>
            <a:off x="0" y="8823325"/>
            <a:ext cx="30353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7163" y="8823325"/>
            <a:ext cx="3035300" cy="465138"/>
          </a:xfrm>
          <a:prstGeom prst="rect">
            <a:avLst/>
          </a:prstGeom>
        </p:spPr>
        <p:txBody>
          <a:bodyPr vert="horz" lIns="91440" tIns="45720" rIns="91440" bIns="45720" rtlCol="0" anchor="b"/>
          <a:lstStyle>
            <a:lvl1pPr algn="r">
              <a:defRPr sz="1200"/>
            </a:lvl1pPr>
          </a:lstStyle>
          <a:p>
            <a:fld id="{0479BA33-46DD-4DE6-9BEC-D9D96B7B704D}" type="slidenum">
              <a:rPr lang="en-US" smtClean="0"/>
              <a:t>‹#›</a:t>
            </a:fld>
            <a:endParaRPr lang="en-US"/>
          </a:p>
        </p:txBody>
      </p:sp>
    </p:spTree>
    <p:extLst>
      <p:ext uri="{BB962C8B-B14F-4D97-AF65-F5344CB8AC3E}">
        <p14:creationId xmlns:p14="http://schemas.microsoft.com/office/powerpoint/2010/main" val="78674035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32369760"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6" name="Rectangle 15"/>
          <p:cNvSpPr/>
          <p:nvPr userDrawn="1"/>
        </p:nvSpPr>
        <p:spPr>
          <a:xfrm>
            <a:off x="-2"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7" name="Rectangle 16"/>
          <p:cNvSpPr/>
          <p:nvPr userDrawn="1"/>
        </p:nvSpPr>
        <p:spPr>
          <a:xfrm>
            <a:off x="0" y="0"/>
            <a:ext cx="32918400" cy="274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8" name="Rectangle 17"/>
          <p:cNvSpPr/>
          <p:nvPr userDrawn="1"/>
        </p:nvSpPr>
        <p:spPr>
          <a:xfrm>
            <a:off x="0" y="19202400"/>
            <a:ext cx="32918400" cy="274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1" name="Instructions"/>
          <p:cNvSpPr/>
          <p:nvPr userDrawn="1"/>
        </p:nvSpPr>
        <p:spPr>
          <a:xfrm>
            <a:off x="-7680960" y="0"/>
            <a:ext cx="7132320" cy="21945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428" tIns="122428" rIns="122428" bIns="122428"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rgbClr val="7F7F7F"/>
                </a:solidFill>
                <a:latin typeface="Calibri" pitchFamily="34" charset="0"/>
                <a:cs typeface="Calibri" panose="020F0502020204030204" pitchFamily="34" charset="0"/>
              </a:rPr>
              <a:t>Poster Print Size:</a:t>
            </a:r>
            <a:endParaRPr sz="4700" dirty="0">
              <a:solidFill>
                <a:srgbClr val="7F7F7F"/>
              </a:solidFill>
              <a:latin typeface="Calibri" pitchFamily="34" charset="0"/>
              <a:cs typeface="Calibri" panose="020F0502020204030204" pitchFamily="34" charset="0"/>
            </a:endParaRP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Placeholders</a:t>
            </a:r>
            <a:r>
              <a:rPr sz="4700" dirty="0">
                <a:solidFill>
                  <a:srgbClr val="7F7F7F"/>
                </a:solidFill>
                <a:latin typeface="Calibri" pitchFamily="34" charset="0"/>
                <a:cs typeface="Calibri" panose="020F0502020204030204" pitchFamily="34" charset="0"/>
              </a:rPr>
              <a:t>:</a:t>
            </a:r>
          </a:p>
          <a:p>
            <a:pPr lvl="0">
              <a:spcBef>
                <a:spcPts val="0"/>
              </a:spcBef>
              <a:spcAft>
                <a:spcPts val="1286"/>
              </a:spcAft>
            </a:pPr>
            <a:r>
              <a:rPr sz="3300" dirty="0">
                <a:solidFill>
                  <a:srgbClr val="7F7F7F"/>
                </a:solidFill>
                <a:latin typeface="Calibri" pitchFamily="34" charset="0"/>
                <a:cs typeface="Calibri" panose="020F0502020204030204" pitchFamily="34" charset="0"/>
              </a:rPr>
              <a:t>The </a:t>
            </a:r>
            <a:r>
              <a:rPr lang="en-US" sz="3300" dirty="0">
                <a:solidFill>
                  <a:srgbClr val="7F7F7F"/>
                </a:solidFill>
                <a:latin typeface="Calibri" pitchFamily="34" charset="0"/>
                <a:cs typeface="Calibri" panose="020F0502020204030204" pitchFamily="34" charset="0"/>
              </a:rPr>
              <a:t>various elements included</a:t>
            </a:r>
            <a:r>
              <a:rPr sz="3300" dirty="0">
                <a:solidFill>
                  <a:srgbClr val="7F7F7F"/>
                </a:solidFill>
                <a:latin typeface="Calibri" pitchFamily="34" charset="0"/>
                <a:cs typeface="Calibri" panose="020F0502020204030204" pitchFamily="34" charset="0"/>
              </a:rPr>
              <a:t> in this </a:t>
            </a:r>
            <a:r>
              <a:rPr lang="en-US" sz="3300" dirty="0">
                <a:solidFill>
                  <a:srgbClr val="7F7F7F"/>
                </a:solidFill>
                <a:latin typeface="Calibri" pitchFamily="34" charset="0"/>
                <a:cs typeface="Calibri" panose="020F0502020204030204" pitchFamily="34" charset="0"/>
              </a:rPr>
              <a:t>poster are ones</a:t>
            </a:r>
            <a:r>
              <a:rPr lang="en-US" sz="3300" baseline="0" dirty="0">
                <a:solidFill>
                  <a:srgbClr val="7F7F7F"/>
                </a:solidFill>
                <a:latin typeface="Calibri" pitchFamily="34" charset="0"/>
                <a:cs typeface="Calibri" panose="020F0502020204030204" pitchFamily="34" charset="0"/>
              </a:rPr>
              <a:t> we often see in medical, research, and scientific posters.</a:t>
            </a:r>
            <a:r>
              <a:rPr sz="3300" dirty="0">
                <a:solidFill>
                  <a:srgbClr val="7F7F7F"/>
                </a:solidFill>
                <a:latin typeface="Calibri" pitchFamily="34" charset="0"/>
                <a:cs typeface="Calibri" panose="020F0502020204030204" pitchFamily="34" charset="0"/>
              </a:rPr>
              <a:t> </a:t>
            </a:r>
            <a:r>
              <a:rPr lang="en-US" sz="3300" dirty="0">
                <a:solidFill>
                  <a:srgbClr val="7F7F7F"/>
                </a:solidFill>
                <a:latin typeface="Calibri" pitchFamily="34" charset="0"/>
                <a:cs typeface="Calibri" panose="020F0502020204030204" pitchFamily="34" charset="0"/>
              </a:rPr>
              <a:t>Feel</a:t>
            </a:r>
            <a:r>
              <a:rPr lang="en-US" sz="33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Image</a:t>
            </a:r>
            <a:r>
              <a:rPr lang="en-US" sz="4700" baseline="0" dirty="0">
                <a:solidFill>
                  <a:srgbClr val="7F7F7F"/>
                </a:solidFill>
                <a:latin typeface="Calibri" pitchFamily="34" charset="0"/>
                <a:cs typeface="Calibri" panose="020F0502020204030204" pitchFamily="34" charset="0"/>
              </a:rPr>
              <a:t> Quality</a:t>
            </a:r>
            <a:r>
              <a:rPr lang="en-US" sz="4700" dirty="0">
                <a:solidFill>
                  <a:srgbClr val="7F7F7F"/>
                </a:solidFill>
                <a:latin typeface="Calibri" pitchFamily="34" charset="0"/>
                <a:cs typeface="Calibri" panose="020F0502020204030204" pitchFamily="34" charset="0"/>
              </a:rPr>
              <a:t>:</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You can place digital photos or logo art in your poster file by selecting the </a:t>
            </a:r>
            <a:r>
              <a:rPr lang="en-US" sz="3300" b="1" dirty="0">
                <a:solidFill>
                  <a:srgbClr val="7F7F7F"/>
                </a:solidFill>
                <a:latin typeface="Calibri" pitchFamily="34" charset="0"/>
                <a:cs typeface="Calibri" panose="020F0502020204030204" pitchFamily="34" charset="0"/>
              </a:rPr>
              <a:t>Insert, Picture</a:t>
            </a:r>
            <a:r>
              <a:rPr lang="en-US" sz="33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3300" b="1" dirty="0">
                <a:solidFill>
                  <a:srgbClr val="7F7F7F"/>
                </a:solidFill>
                <a:latin typeface="Calibri" pitchFamily="34" charset="0"/>
                <a:cs typeface="Calibri" panose="020F0502020204030204" pitchFamily="34" charset="0"/>
              </a:rPr>
              <a:t>150-200 pixels per inch in their final printed size</a:t>
            </a:r>
            <a:r>
              <a:rPr lang="en-US" sz="3300" dirty="0">
                <a:solidFill>
                  <a:srgbClr val="7F7F7F"/>
                </a:solidFill>
                <a:latin typeface="Calibri" pitchFamily="34" charset="0"/>
                <a:cs typeface="Calibri" panose="020F0502020204030204" pitchFamily="34" charset="0"/>
              </a:rPr>
              <a:t>. For instance, a 1600 x 1200 pixel</a:t>
            </a:r>
            <a:r>
              <a:rPr lang="en-US" sz="3300" baseline="0" dirty="0">
                <a:solidFill>
                  <a:srgbClr val="7F7F7F"/>
                </a:solidFill>
                <a:latin typeface="Calibri" pitchFamily="34" charset="0"/>
                <a:cs typeface="Calibri" panose="020F0502020204030204" pitchFamily="34" charset="0"/>
              </a:rPr>
              <a:t> photo will usually look fine up to </a:t>
            </a:r>
            <a:r>
              <a:rPr lang="en-US" sz="3300" dirty="0">
                <a:solidFill>
                  <a:srgbClr val="7F7F7F"/>
                </a:solidFill>
                <a:latin typeface="Calibri" pitchFamily="34" charset="0"/>
                <a:cs typeface="Calibri" panose="020F0502020204030204" pitchFamily="34" charset="0"/>
              </a:rPr>
              <a:t>8“-10” wide on your printed poster.</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286"/>
              </a:spcAft>
            </a:pPr>
            <a:br>
              <a:rPr lang="en-US" sz="2400" dirty="0">
                <a:solidFill>
                  <a:srgbClr val="7F7F7F"/>
                </a:solidFill>
                <a:latin typeface="Calibri" pitchFamily="34" charset="0"/>
                <a:cs typeface="Calibri" panose="020F0502020204030204" pitchFamily="34" charset="0"/>
              </a:rPr>
            </a:br>
            <a:r>
              <a:rPr lang="en-US" sz="2400" dirty="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3467040" y="0"/>
            <a:ext cx="7132320" cy="219456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Change</a:t>
              </a:r>
              <a:r>
                <a:rPr lang="en-US" sz="4700" baseline="0" dirty="0">
                  <a:solidFill>
                    <a:schemeClr val="bg1">
                      <a:lumMod val="50000"/>
                    </a:schemeClr>
                  </a:solidFill>
                  <a:latin typeface="Calibri" pitchFamily="34" charset="0"/>
                  <a:cs typeface="Calibri" panose="020F0502020204030204" pitchFamily="34" charset="0"/>
                </a:rPr>
                <a:t> Color Theme</a:t>
              </a:r>
              <a:r>
                <a:rPr lang="en-US" sz="4700" dirty="0">
                  <a:solidFill>
                    <a:schemeClr val="bg1">
                      <a:lumMod val="50000"/>
                    </a:schemeClr>
                  </a:solidFill>
                  <a:latin typeface="Calibri" pitchFamily="34" charset="0"/>
                  <a:cs typeface="Calibri" panose="020F0502020204030204" pitchFamily="34" charset="0"/>
                </a:rPr>
                <a:t>:</a:t>
              </a:r>
              <a:endParaRPr sz="470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33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To change the color theme, select the </a:t>
              </a:r>
              <a:r>
                <a:rPr lang="en-US" sz="3300" b="1" baseline="0" dirty="0">
                  <a:solidFill>
                    <a:schemeClr val="bg1">
                      <a:lumMod val="50000"/>
                    </a:schemeClr>
                  </a:solidFill>
                  <a:latin typeface="Calibri" pitchFamily="34" charset="0"/>
                  <a:cs typeface="Calibri" panose="020F0502020204030204" pitchFamily="34" charset="0"/>
                </a:rPr>
                <a:t>Design</a:t>
              </a:r>
              <a:r>
                <a:rPr lang="en-US" sz="3300" baseline="0" dirty="0">
                  <a:solidFill>
                    <a:schemeClr val="bg1">
                      <a:lumMod val="50000"/>
                    </a:schemeClr>
                  </a:solidFill>
                  <a:latin typeface="Calibri" pitchFamily="34" charset="0"/>
                  <a:cs typeface="Calibri" panose="020F0502020204030204" pitchFamily="34" charset="0"/>
                </a:rPr>
                <a:t> tab, then select the </a:t>
              </a:r>
              <a:r>
                <a:rPr lang="en-US" sz="3300" b="1" baseline="0" dirty="0">
                  <a:solidFill>
                    <a:schemeClr val="bg1">
                      <a:lumMod val="50000"/>
                    </a:schemeClr>
                  </a:solidFill>
                  <a:latin typeface="Calibri" pitchFamily="34" charset="0"/>
                  <a:cs typeface="Calibri" panose="020F0502020204030204" pitchFamily="34" charset="0"/>
                </a:rPr>
                <a:t>Colors</a:t>
              </a:r>
              <a:r>
                <a:rPr lang="en-US" sz="33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286"/>
                </a:spcAft>
              </a:pPr>
              <a:endParaRPr lang="en-US" sz="48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Once your poster file is ready, visit</a:t>
              </a:r>
              <a:r>
                <a:rPr lang="en-US" sz="3300" baseline="0" dirty="0">
                  <a:solidFill>
                    <a:schemeClr val="bg1">
                      <a:lumMod val="50000"/>
                    </a:schemeClr>
                  </a:solidFill>
                  <a:latin typeface="Calibri" pitchFamily="34" charset="0"/>
                  <a:cs typeface="Calibri" panose="020F0502020204030204" pitchFamily="34" charset="0"/>
                </a:rPr>
                <a:t> </a:t>
              </a:r>
              <a:r>
                <a:rPr lang="en-US" sz="3300" b="1" baseline="0" dirty="0">
                  <a:solidFill>
                    <a:schemeClr val="bg1">
                      <a:lumMod val="50000"/>
                    </a:schemeClr>
                  </a:solidFill>
                  <a:latin typeface="Calibri" pitchFamily="34" charset="0"/>
                  <a:cs typeface="Calibri" panose="020F0502020204030204" pitchFamily="34" charset="0"/>
                </a:rPr>
                <a:t>www.genigraphics.com</a:t>
              </a:r>
              <a:r>
                <a:rPr lang="en-US" sz="33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33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3300" baseline="0" dirty="0">
                  <a:solidFill>
                    <a:schemeClr val="bg1">
                      <a:lumMod val="50000"/>
                    </a:schemeClr>
                  </a:solidFill>
                  <a:latin typeface="Calibri" pitchFamily="34" charset="0"/>
                  <a:cs typeface="Calibri" panose="020F0502020204030204" pitchFamily="34" charset="0"/>
                </a:rPr>
                <a:t>US and Canada:  1-800-790-4001</a:t>
              </a:r>
              <a:br>
                <a:rPr lang="en-US" sz="3300" baseline="0" dirty="0">
                  <a:solidFill>
                    <a:schemeClr val="bg1">
                      <a:lumMod val="50000"/>
                    </a:schemeClr>
                  </a:solidFill>
                  <a:latin typeface="Calibri" pitchFamily="34" charset="0"/>
                  <a:cs typeface="Calibri" panose="020F0502020204030204" pitchFamily="34" charset="0"/>
                </a:rPr>
              </a:br>
              <a:r>
                <a:rPr lang="en-US" sz="33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2400" dirty="0">
                  <a:solidFill>
                    <a:schemeClr val="bg1">
                      <a:lumMod val="50000"/>
                    </a:schemeClr>
                  </a:solidFill>
                  <a:latin typeface="Calibri" pitchFamily="34" charset="0"/>
                  <a:cs typeface="Calibri" panose="020F0502020204030204" pitchFamily="34" charset="0"/>
                </a:rPr>
              </a:br>
              <a:r>
                <a:rPr lang="en-US" sz="24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508200" y="21677939"/>
            <a:ext cx="5297435" cy="185928"/>
          </a:xfrm>
          <a:prstGeom prst="rect">
            <a:avLst/>
          </a:prstGeom>
        </p:spPr>
      </p:pic>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1"/>
            <a:ext cx="29626560" cy="3657600"/>
          </a:xfrm>
          <a:prstGeom prst="rect">
            <a:avLst/>
          </a:prstGeom>
        </p:spPr>
        <p:txBody>
          <a:bodyPr vert="horz" lIns="235061" tIns="117531" rIns="235061" bIns="117531" rtlCol="0" anchor="ctr">
            <a:normAutofit/>
          </a:bodyPr>
          <a:lstStyle/>
          <a:p>
            <a:r>
              <a:rPr lang="en-US" dirty="0"/>
              <a:t>Click to edit Master title style</a:t>
            </a:r>
          </a:p>
        </p:txBody>
      </p:sp>
      <p:sp>
        <p:nvSpPr>
          <p:cNvPr id="3" name="Text Placeholder 2"/>
          <p:cNvSpPr>
            <a:spLocks noGrp="1"/>
          </p:cNvSpPr>
          <p:nvPr>
            <p:ph type="body" idx="1"/>
          </p:nvPr>
        </p:nvSpPr>
        <p:spPr>
          <a:xfrm>
            <a:off x="1645920" y="5120643"/>
            <a:ext cx="29626560" cy="14483082"/>
          </a:xfrm>
          <a:prstGeom prst="rect">
            <a:avLst/>
          </a:prstGeom>
        </p:spPr>
        <p:txBody>
          <a:bodyPr vert="horz" lIns="235061" tIns="117531" rIns="235061" bIns="11753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45920" y="20340322"/>
            <a:ext cx="7680960" cy="1168400"/>
          </a:xfrm>
          <a:prstGeom prst="rect">
            <a:avLst/>
          </a:prstGeom>
        </p:spPr>
        <p:txBody>
          <a:bodyPr vert="horz" lIns="235061" tIns="117531" rIns="235061" bIns="117531" rtlCol="0" anchor="ctr"/>
          <a:lstStyle>
            <a:lvl1pPr algn="l">
              <a:defRPr sz="3200">
                <a:solidFill>
                  <a:schemeClr val="tx1">
                    <a:tint val="75000"/>
                  </a:schemeClr>
                </a:solidFill>
              </a:defRPr>
            </a:lvl1pPr>
          </a:lstStyle>
          <a:p>
            <a:fld id="{985D6BDF-9D0E-4E2B-85B8-D8F4790360C9}" type="datetimeFigureOut">
              <a:rPr lang="en-US" smtClean="0"/>
              <a:t>8/20/19</a:t>
            </a:fld>
            <a:endParaRPr lang="en-US" dirty="0"/>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235061" tIns="117531" rIns="235061" bIns="117531" rtlCol="0" anchor="ctr"/>
          <a:lstStyle>
            <a:lvl1pPr algn="ctr">
              <a:defRPr sz="3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235061" tIns="117531" rIns="235061" bIns="117531" rtlCol="0" anchor="ctr"/>
          <a:lstStyle>
            <a:lvl1pPr algn="r">
              <a:defRPr sz="3200">
                <a:solidFill>
                  <a:schemeClr val="tx1">
                    <a:tint val="75000"/>
                  </a:schemeClr>
                </a:solidFill>
              </a:defRPr>
            </a:lvl1pPr>
          </a:lstStyle>
          <a:p>
            <a:fld id="{FBB075EA-769C-4ECD-B48E-D6FCDC24F876}" type="slidenum">
              <a:rPr lang="en-US" smtClean="0"/>
              <a:t>‹#›</a:t>
            </a:fld>
            <a:endParaRPr lang="en-US" dirty="0"/>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2350606" rtl="0" eaLnBrk="1" latinLnBrk="0" hangingPunct="1">
        <a:spcBef>
          <a:spcPct val="0"/>
        </a:spcBef>
        <a:buNone/>
        <a:defRPr sz="4200" kern="1200">
          <a:solidFill>
            <a:schemeClr val="tx1"/>
          </a:solidFill>
          <a:latin typeface="+mj-lt"/>
          <a:ea typeface="+mj-ea"/>
          <a:cs typeface="+mj-cs"/>
        </a:defRPr>
      </a:lvl1pPr>
    </p:titleStyle>
    <p:bodyStyle>
      <a:lvl1pPr marL="24485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1pPr>
      <a:lvl2pPr marL="48970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3456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979419"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224275" indent="-244855" algn="l" defTabSz="2350606"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6464169"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6pPr>
      <a:lvl7pPr marL="7639472"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7pPr>
      <a:lvl8pPr marL="8814776"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8pPr>
      <a:lvl9pPr marL="9990078" indent="-587652" algn="l" defTabSz="2350606" rtl="0" eaLnBrk="1" latinLnBrk="0" hangingPunct="1">
        <a:spcBef>
          <a:spcPct val="20000"/>
        </a:spcBef>
        <a:buFont typeface="Arial" pitchFamily="34" charset="0"/>
        <a:buChar char="•"/>
        <a:defRPr sz="5200" kern="1200">
          <a:solidFill>
            <a:schemeClr val="tx1"/>
          </a:solidFill>
          <a:latin typeface="+mn-lt"/>
          <a:ea typeface="+mn-ea"/>
          <a:cs typeface="+mn-cs"/>
        </a:defRPr>
      </a:lvl9pPr>
    </p:bodyStyle>
    <p:otherStyle>
      <a:defPPr>
        <a:defRPr lang="en-US"/>
      </a:defPPr>
      <a:lvl1pPr marL="0" algn="l" defTabSz="2350606" rtl="0" eaLnBrk="1" latinLnBrk="0" hangingPunct="1">
        <a:defRPr sz="4600" kern="1200">
          <a:solidFill>
            <a:schemeClr val="tx1"/>
          </a:solidFill>
          <a:latin typeface="+mn-lt"/>
          <a:ea typeface="+mn-ea"/>
          <a:cs typeface="+mn-cs"/>
        </a:defRPr>
      </a:lvl1pPr>
      <a:lvl2pPr marL="1175304" algn="l" defTabSz="2350606" rtl="0" eaLnBrk="1" latinLnBrk="0" hangingPunct="1">
        <a:defRPr sz="4600" kern="1200">
          <a:solidFill>
            <a:schemeClr val="tx1"/>
          </a:solidFill>
          <a:latin typeface="+mn-lt"/>
          <a:ea typeface="+mn-ea"/>
          <a:cs typeface="+mn-cs"/>
        </a:defRPr>
      </a:lvl2pPr>
      <a:lvl3pPr marL="2350606" algn="l" defTabSz="2350606" rtl="0" eaLnBrk="1" latinLnBrk="0" hangingPunct="1">
        <a:defRPr sz="4600" kern="1200">
          <a:solidFill>
            <a:schemeClr val="tx1"/>
          </a:solidFill>
          <a:latin typeface="+mn-lt"/>
          <a:ea typeface="+mn-ea"/>
          <a:cs typeface="+mn-cs"/>
        </a:defRPr>
      </a:lvl3pPr>
      <a:lvl4pPr marL="3525911" algn="l" defTabSz="2350606" rtl="0" eaLnBrk="1" latinLnBrk="0" hangingPunct="1">
        <a:defRPr sz="4600" kern="1200">
          <a:solidFill>
            <a:schemeClr val="tx1"/>
          </a:solidFill>
          <a:latin typeface="+mn-lt"/>
          <a:ea typeface="+mn-ea"/>
          <a:cs typeface="+mn-cs"/>
        </a:defRPr>
      </a:lvl4pPr>
      <a:lvl5pPr marL="4701214" algn="l" defTabSz="2350606" rtl="0" eaLnBrk="1" latinLnBrk="0" hangingPunct="1">
        <a:defRPr sz="4600" kern="1200">
          <a:solidFill>
            <a:schemeClr val="tx1"/>
          </a:solidFill>
          <a:latin typeface="+mn-lt"/>
          <a:ea typeface="+mn-ea"/>
          <a:cs typeface="+mn-cs"/>
        </a:defRPr>
      </a:lvl5pPr>
      <a:lvl6pPr marL="5876517" algn="l" defTabSz="2350606" rtl="0" eaLnBrk="1" latinLnBrk="0" hangingPunct="1">
        <a:defRPr sz="4600" kern="1200">
          <a:solidFill>
            <a:schemeClr val="tx1"/>
          </a:solidFill>
          <a:latin typeface="+mn-lt"/>
          <a:ea typeface="+mn-ea"/>
          <a:cs typeface="+mn-cs"/>
        </a:defRPr>
      </a:lvl6pPr>
      <a:lvl7pPr marL="7051819" algn="l" defTabSz="2350606" rtl="0" eaLnBrk="1" latinLnBrk="0" hangingPunct="1">
        <a:defRPr sz="4600" kern="1200">
          <a:solidFill>
            <a:schemeClr val="tx1"/>
          </a:solidFill>
          <a:latin typeface="+mn-lt"/>
          <a:ea typeface="+mn-ea"/>
          <a:cs typeface="+mn-cs"/>
        </a:defRPr>
      </a:lvl7pPr>
      <a:lvl8pPr marL="8227124" algn="l" defTabSz="2350606" rtl="0" eaLnBrk="1" latinLnBrk="0" hangingPunct="1">
        <a:defRPr sz="4600" kern="1200">
          <a:solidFill>
            <a:schemeClr val="tx1"/>
          </a:solidFill>
          <a:latin typeface="+mn-lt"/>
          <a:ea typeface="+mn-ea"/>
          <a:cs typeface="+mn-cs"/>
        </a:defRPr>
      </a:lvl8pPr>
      <a:lvl9pPr marL="9402428" algn="l" defTabSz="2350606" rtl="0" eaLnBrk="1" latinLnBrk="0" hangingPunct="1">
        <a:defRPr sz="4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image" Target="../media/image7.tiff"/><Relationship Id="rId11" Type="http://schemas.openxmlformats.org/officeDocument/2006/relationships/chart" Target="../charts/chart1.xml"/><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2"/>
          <p:cNvSpPr txBox="1">
            <a:spLocks noChangeArrowheads="1"/>
          </p:cNvSpPr>
          <p:nvPr/>
        </p:nvSpPr>
        <p:spPr bwMode="auto">
          <a:xfrm>
            <a:off x="4152188" y="832107"/>
            <a:ext cx="24688800" cy="123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244855" rIns="97942" bIns="244855"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800" b="1" dirty="0" err="1">
                <a:solidFill>
                  <a:schemeClr val="accent3">
                    <a:lumMod val="20000"/>
                    <a:lumOff val="80000"/>
                  </a:schemeClr>
                </a:solidFill>
                <a:latin typeface="+mn-lt"/>
              </a:rPr>
              <a:t>CrowdMixer</a:t>
            </a:r>
            <a:r>
              <a:rPr lang="en-US" sz="4800" b="1" dirty="0">
                <a:solidFill>
                  <a:schemeClr val="accent3">
                    <a:lumMod val="20000"/>
                    <a:lumOff val="80000"/>
                  </a:schemeClr>
                </a:solidFill>
                <a:latin typeface="+mn-lt"/>
              </a:rPr>
              <a:t>: Differentially Private Anonymous Communications</a:t>
            </a:r>
          </a:p>
        </p:txBody>
      </p:sp>
      <p:sp>
        <p:nvSpPr>
          <p:cNvPr id="5" name="Text Box 123"/>
          <p:cNvSpPr txBox="1">
            <a:spLocks noChangeArrowheads="1"/>
          </p:cNvSpPr>
          <p:nvPr/>
        </p:nvSpPr>
        <p:spPr bwMode="auto">
          <a:xfrm>
            <a:off x="4114800" y="1600201"/>
            <a:ext cx="24688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97942" rIns="97942" bIns="97942"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2800" dirty="0">
                <a:solidFill>
                  <a:schemeClr val="accent3">
                    <a:lumMod val="20000"/>
                    <a:lumOff val="80000"/>
                  </a:schemeClr>
                </a:solidFill>
                <a:latin typeface="+mn-lt"/>
              </a:rPr>
              <a:t>Alex Yang and Sebastian Angel, University of Pennsylvania </a:t>
            </a:r>
          </a:p>
        </p:txBody>
      </p:sp>
      <p:sp>
        <p:nvSpPr>
          <p:cNvPr id="24" name="TextBox 23"/>
          <p:cNvSpPr txBox="1"/>
          <p:nvPr/>
        </p:nvSpPr>
        <p:spPr>
          <a:xfrm>
            <a:off x="1280162" y="20025361"/>
            <a:ext cx="5438181" cy="1280556"/>
          </a:xfrm>
          <a:prstGeom prst="rect">
            <a:avLst/>
          </a:prstGeom>
          <a:solidFill>
            <a:schemeClr val="accent1">
              <a:lumMod val="40000"/>
              <a:lumOff val="60000"/>
            </a:schemeClr>
          </a:solidFill>
        </p:spPr>
        <p:txBody>
          <a:bodyPr wrap="none" lIns="48971" tIns="24486" rIns="48971" bIns="24486" rtlCol="0">
            <a:spAutoFit/>
          </a:bodyPr>
          <a:lstStyle/>
          <a:p>
            <a:r>
              <a:rPr lang="en-US" sz="2000" dirty="0"/>
              <a:t>Alexander Yang</a:t>
            </a:r>
          </a:p>
          <a:p>
            <a:r>
              <a:rPr lang="en-US" sz="2000" dirty="0"/>
              <a:t>Distributed Systems Lab, University of Pennsylvania</a:t>
            </a:r>
          </a:p>
          <a:p>
            <a:r>
              <a:rPr lang="en-US" sz="2000" dirty="0"/>
              <a:t>Email: ayang015@seas.upenn.edu </a:t>
            </a:r>
          </a:p>
          <a:p>
            <a:r>
              <a:rPr lang="en-US" sz="2000" dirty="0"/>
              <a:t>Phone: 651-280-7946</a:t>
            </a:r>
          </a:p>
        </p:txBody>
      </p:sp>
      <p:sp>
        <p:nvSpPr>
          <p:cNvPr id="25" name="TextBox 24"/>
          <p:cNvSpPr txBox="1"/>
          <p:nvPr/>
        </p:nvSpPr>
        <p:spPr>
          <a:xfrm>
            <a:off x="1280161" y="19431001"/>
            <a:ext cx="1450230" cy="557282"/>
          </a:xfrm>
          <a:prstGeom prst="rect">
            <a:avLst/>
          </a:prstGeom>
          <a:noFill/>
        </p:spPr>
        <p:txBody>
          <a:bodyPr wrap="none" lIns="48971" tIns="24486" rIns="48971" bIns="24486" rtlCol="0">
            <a:spAutoFit/>
          </a:bodyPr>
          <a:lstStyle/>
          <a:p>
            <a:r>
              <a:rPr lang="en-US" sz="3200" b="1" dirty="0"/>
              <a:t>Contact</a:t>
            </a:r>
          </a:p>
        </p:txBody>
      </p:sp>
      <p:sp>
        <p:nvSpPr>
          <p:cNvPr id="26" name="TextBox 25"/>
          <p:cNvSpPr txBox="1"/>
          <p:nvPr/>
        </p:nvSpPr>
        <p:spPr>
          <a:xfrm>
            <a:off x="16459200" y="20025359"/>
            <a:ext cx="14630400" cy="1463040"/>
          </a:xfrm>
          <a:prstGeom prst="rect">
            <a:avLst/>
          </a:prstGeom>
          <a:noFill/>
        </p:spPr>
        <p:txBody>
          <a:bodyPr wrap="square" lIns="48971" tIns="48971" rIns="48971" bIns="48971" numCol="1" spcCol="244855" rtlCol="0">
            <a:noAutofit/>
          </a:bodyPr>
          <a:lstStyle/>
          <a:p>
            <a:pPr marL="244855" indent="-244855">
              <a:buFont typeface="+mj-lt"/>
              <a:buAutoNum type="arabicPeriod"/>
            </a:pPr>
            <a:r>
              <a:rPr lang="en-US" sz="900" dirty="0"/>
              <a:t> J. van den </a:t>
            </a:r>
            <a:r>
              <a:rPr lang="en-US" sz="900" dirty="0" err="1"/>
              <a:t>Hooff</a:t>
            </a:r>
            <a:r>
              <a:rPr lang="en-US" sz="900" dirty="0"/>
              <a:t>, D. Lazar, M. </a:t>
            </a:r>
            <a:r>
              <a:rPr lang="en-US" sz="900" dirty="0" err="1"/>
              <a:t>Zaharia</a:t>
            </a:r>
            <a:r>
              <a:rPr lang="en-US" sz="900" dirty="0"/>
              <a:t>, and N. </a:t>
            </a:r>
            <a:r>
              <a:rPr lang="en-US" sz="900" dirty="0" err="1"/>
              <a:t>Zeldovich</a:t>
            </a:r>
            <a:r>
              <a:rPr lang="en-US" sz="900" dirty="0"/>
              <a:t>. Vuvuzela: Scalable private messaging resistant to traffic analysis. In Proceedings of the ACM Symposium on Operating Systems Principles (SOSP), Oct. 2015. </a:t>
            </a:r>
          </a:p>
          <a:p>
            <a:pPr marL="244855" indent="-244855">
              <a:buFont typeface="+mj-lt"/>
              <a:buAutoNum type="arabicPeriod"/>
            </a:pPr>
            <a:r>
              <a:rPr lang="en-US" sz="900" dirty="0"/>
              <a:t> Lazar, D., Gilad, Y., &amp; </a:t>
            </a:r>
            <a:r>
              <a:rPr lang="en-US" sz="900" dirty="0" err="1"/>
              <a:t>Zeldovich</a:t>
            </a:r>
            <a:r>
              <a:rPr lang="en-US" sz="900" dirty="0"/>
              <a:t>, N. (2018). Karaoke: Distributed Private Messaging Immune to Passive Traffic Analysis. </a:t>
            </a:r>
            <a:r>
              <a:rPr lang="en-US" sz="900" i="1" dirty="0"/>
              <a:t>OSDI</a:t>
            </a:r>
            <a:r>
              <a:rPr lang="en-US" sz="900" dirty="0"/>
              <a:t>. Retrieved from https://</a:t>
            </a:r>
            <a:r>
              <a:rPr lang="en-US" sz="900" dirty="0" err="1"/>
              <a:t>www.usenix.org</a:t>
            </a:r>
            <a:r>
              <a:rPr lang="en-US" sz="900" dirty="0"/>
              <a:t>/conference/osdi18/presentation/lazar</a:t>
            </a:r>
          </a:p>
          <a:p>
            <a:pPr marL="244855" indent="-244855">
              <a:buFont typeface="+mj-lt"/>
              <a:buAutoNum type="arabicPeriod"/>
            </a:pPr>
            <a:r>
              <a:rPr lang="en-US" sz="900" dirty="0"/>
              <a:t> </a:t>
            </a:r>
            <a:r>
              <a:rPr lang="en-US" sz="900" dirty="0" err="1"/>
              <a:t>Kairouz</a:t>
            </a:r>
            <a:r>
              <a:rPr lang="en-US" sz="900" dirty="0"/>
              <a:t>, P., Oh, S., &amp; Viswanath, P. (2015). The Composition Theorem for Differential Privacy. </a:t>
            </a:r>
            <a:r>
              <a:rPr lang="en-US" sz="900" i="1" dirty="0"/>
              <a:t>MLR </a:t>
            </a:r>
            <a:r>
              <a:rPr lang="en-US" sz="900" dirty="0"/>
              <a:t>. Retrieved from http://</a:t>
            </a:r>
            <a:r>
              <a:rPr lang="en-US" sz="900" dirty="0" err="1"/>
              <a:t>proceedings.mlr.press</a:t>
            </a:r>
            <a:r>
              <a:rPr lang="en-US" sz="900" dirty="0"/>
              <a:t>/v37/kairouz15.pdf</a:t>
            </a:r>
          </a:p>
          <a:p>
            <a:pPr marL="244855" indent="-244855">
              <a:buFont typeface="+mj-lt"/>
              <a:buAutoNum type="arabicPeriod"/>
            </a:pPr>
            <a:r>
              <a:rPr lang="en-US" sz="900" dirty="0"/>
              <a:t> Roth, A., &amp; </a:t>
            </a:r>
            <a:r>
              <a:rPr lang="en-US" sz="900" dirty="0" err="1"/>
              <a:t>Dwork</a:t>
            </a:r>
            <a:r>
              <a:rPr lang="en-US" sz="900" dirty="0"/>
              <a:t>, C. </a:t>
            </a:r>
            <a:r>
              <a:rPr lang="en-US" sz="900" i="1" dirty="0"/>
              <a:t>The Algorithmic Foundations of Differential Privacy</a:t>
            </a:r>
            <a:r>
              <a:rPr lang="en-US" sz="900" dirty="0"/>
              <a:t> (Vol. 9). </a:t>
            </a:r>
          </a:p>
          <a:p>
            <a:pPr marL="244855" indent="-244855">
              <a:buFont typeface="+mj-lt"/>
              <a:buAutoNum type="arabicPeriod"/>
            </a:pPr>
            <a:endParaRPr lang="en-US" sz="900" dirty="0"/>
          </a:p>
        </p:txBody>
      </p:sp>
      <p:sp>
        <p:nvSpPr>
          <p:cNvPr id="27" name="TextBox 26"/>
          <p:cNvSpPr txBox="1"/>
          <p:nvPr/>
        </p:nvSpPr>
        <p:spPr>
          <a:xfrm>
            <a:off x="16459202" y="19431001"/>
            <a:ext cx="2026670" cy="557282"/>
          </a:xfrm>
          <a:prstGeom prst="rect">
            <a:avLst/>
          </a:prstGeom>
          <a:noFill/>
        </p:spPr>
        <p:txBody>
          <a:bodyPr wrap="none" lIns="48971" tIns="24486" rIns="48971" bIns="24486" rtlCol="0">
            <a:spAutoFit/>
          </a:bodyPr>
          <a:lstStyle/>
          <a:p>
            <a:r>
              <a:rPr lang="en-US" sz="3200" b="1" dirty="0"/>
              <a:t>References</a:t>
            </a:r>
          </a:p>
        </p:txBody>
      </p:sp>
      <p:sp>
        <p:nvSpPr>
          <p:cNvPr id="10" name="Text Box 189"/>
          <p:cNvSpPr txBox="1">
            <a:spLocks noChangeArrowheads="1"/>
          </p:cNvSpPr>
          <p:nvPr/>
        </p:nvSpPr>
        <p:spPr bwMode="auto">
          <a:xfrm>
            <a:off x="1220185" y="9407801"/>
            <a:ext cx="9752615" cy="5122222"/>
          </a:xfrm>
          <a:prstGeom prst="rect">
            <a:avLst/>
          </a:prstGeom>
          <a:solidFill>
            <a:schemeClr val="bg1"/>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anose="020F0502020204030204" pitchFamily="34" charset="0"/>
                <a:cs typeface="Calibri" panose="020F0502020204030204" pitchFamily="34" charset="0"/>
              </a:rPr>
              <a:t>The overall goal of </a:t>
            </a:r>
            <a:r>
              <a:rPr lang="en-US" sz="2000" dirty="0" err="1">
                <a:latin typeface="Calibri" panose="020F0502020204030204" pitchFamily="34" charset="0"/>
                <a:cs typeface="Calibri" panose="020F0502020204030204" pitchFamily="34" charset="0"/>
              </a:rPr>
              <a:t>CrowdMixer</a:t>
            </a:r>
            <a:r>
              <a:rPr lang="en-US" sz="2000" dirty="0">
                <a:latin typeface="Calibri" panose="020F0502020204030204" pitchFamily="34" charset="0"/>
                <a:cs typeface="Calibri" panose="020F0502020204030204" pitchFamily="34" charset="0"/>
              </a:rPr>
              <a:t> is to build a system that meets the same standards as previous systems with the addition of 2 capabilities: increasing the number of users connected to the system and allowing messages to be stored for a set period of time. To achieve these goals, the </a:t>
            </a:r>
            <a:r>
              <a:rPr lang="en-US" sz="2000" dirty="0" err="1">
                <a:latin typeface="Calibri" panose="020F0502020204030204" pitchFamily="34" charset="0"/>
                <a:cs typeface="Calibri" panose="020F0502020204030204" pitchFamily="34" charset="0"/>
              </a:rPr>
              <a:t>CrowdMixer</a:t>
            </a:r>
            <a:r>
              <a:rPr lang="en-US" sz="2000" dirty="0">
                <a:latin typeface="Calibri" panose="020F0502020204030204" pitchFamily="34" charset="0"/>
                <a:cs typeface="Calibri" panose="020F0502020204030204" pitchFamily="34" charset="0"/>
              </a:rPr>
              <a:t> utilizes a heavily modified version of the Vuvuzela protocol with improved adaptive composition theorems³ that generate the noise necessary for the storage of messages over time. </a:t>
            </a:r>
          </a:p>
          <a:p>
            <a:pPr eaLnBrk="1" hangingPunct="1"/>
            <a:r>
              <a:rPr lang="en-US" sz="2000" dirty="0" err="1">
                <a:latin typeface="Calibri" panose="020F0502020204030204" pitchFamily="34" charset="0"/>
                <a:cs typeface="Calibri" panose="020F0502020204030204" pitchFamily="34" charset="0"/>
              </a:rPr>
              <a:t>CrowdMixer</a:t>
            </a:r>
            <a:r>
              <a:rPr lang="en-US" sz="2000" dirty="0">
                <a:latin typeface="Calibri" panose="020F0502020204030204" pitchFamily="34" charset="0"/>
                <a:cs typeface="Calibri" panose="020F0502020204030204" pitchFamily="34" charset="0"/>
              </a:rPr>
              <a:t> also increases the number of users connected to the system through JavaScript code in a Chrome extension, creating involuntary “passive” users that are indistinguishable from real “active” users of the system. This thereby increases the anonymity set and makes the act of connecting to the system less suspicious. At the same time, we explore a more distributed server topography to spread out computational cost and significantly improve latency.</a:t>
            </a:r>
          </a:p>
          <a:p>
            <a:pPr eaLnBrk="1" hangingPunct="1"/>
            <a:r>
              <a:rPr lang="en-US" sz="2000" dirty="0">
                <a:latin typeface="Calibri" panose="020F0502020204030204" pitchFamily="34" charset="0"/>
                <a:cs typeface="Calibri" panose="020F0502020204030204" pitchFamily="34" charset="0"/>
              </a:rPr>
              <a:t>This system aims to meet standards of </a:t>
            </a:r>
            <a:r>
              <a:rPr lang="el-GR" sz="2000" dirty="0">
                <a:latin typeface="Calibri" panose="020F0502020204030204" pitchFamily="34" charset="0"/>
                <a:cs typeface="Calibri" panose="020F0502020204030204" pitchFamily="34" charset="0"/>
              </a:rPr>
              <a:t>ε</a:t>
            </a:r>
            <a:r>
              <a:rPr lang="en-US" sz="2000" dirty="0">
                <a:latin typeface="Calibri" panose="020F0502020204030204" pitchFamily="34" charset="0"/>
                <a:cs typeface="Calibri" panose="020F0502020204030204" pitchFamily="34" charset="0"/>
              </a:rPr>
              <a:t>, </a:t>
            </a:r>
            <a:r>
              <a:rPr lang="el-GR" sz="2000" dirty="0">
                <a:latin typeface="Calibri" panose="020F0502020204030204" pitchFamily="34" charset="0"/>
                <a:cs typeface="Calibri" panose="020F0502020204030204" pitchFamily="34" charset="0"/>
              </a:rPr>
              <a:t>δ</a:t>
            </a:r>
            <a:r>
              <a:rPr lang="en-US" sz="2000" dirty="0">
                <a:latin typeface="Calibri" panose="020F0502020204030204" pitchFamily="34" charset="0"/>
                <a:cs typeface="Calibri" panose="020F0502020204030204" pitchFamily="34" charset="0"/>
              </a:rPr>
              <a:t> differential privacy, with parameters for </a:t>
            </a:r>
            <a:r>
              <a:rPr lang="el-GR" sz="2000" dirty="0">
                <a:latin typeface="Calibri" panose="020F0502020204030204" pitchFamily="34" charset="0"/>
                <a:cs typeface="Calibri" panose="020F0502020204030204" pitchFamily="34" charset="0"/>
              </a:rPr>
              <a:t>ε</a:t>
            </a:r>
            <a:r>
              <a:rPr lang="en-US" sz="2000" dirty="0">
                <a:latin typeface="Calibri" panose="020F0502020204030204" pitchFamily="34" charset="0"/>
                <a:cs typeface="Calibri" panose="020F0502020204030204" pitchFamily="34" charset="0"/>
              </a:rPr>
              <a:t> not exceeding ln(2) and parameters for </a:t>
            </a:r>
            <a:r>
              <a:rPr lang="el-GR" sz="2000" dirty="0">
                <a:latin typeface="Calibri" panose="020F0502020204030204" pitchFamily="34" charset="0"/>
                <a:cs typeface="Calibri" panose="020F0502020204030204" pitchFamily="34" charset="0"/>
              </a:rPr>
              <a:t>δ</a:t>
            </a:r>
            <a:r>
              <a:rPr lang="en-US" sz="2000" dirty="0">
                <a:latin typeface="Calibri" panose="020F0502020204030204" pitchFamily="34" charset="0"/>
                <a:cs typeface="Calibri" panose="020F0502020204030204" pitchFamily="34" charset="0"/>
              </a:rPr>
              <a:t> not exceeding 1 x 10</a:t>
            </a:r>
            <a:r>
              <a:rPr lang="en-US" sz="2000" baseline="30000" dirty="0">
                <a:latin typeface="Calibri" panose="020F0502020204030204" pitchFamily="34" charset="0"/>
                <a:cs typeface="Calibri" panose="020F0502020204030204" pitchFamily="34" charset="0"/>
              </a:rPr>
              <a:t>-4</a:t>
            </a:r>
            <a:r>
              <a:rPr lang="en-US" sz="2000" dirty="0">
                <a:latin typeface="Calibri" panose="020F0502020204030204" pitchFamily="34" charset="0"/>
                <a:cs typeface="Calibri" panose="020F0502020204030204" pitchFamily="34" charset="0"/>
              </a:rPr>
              <a:t> over k rounds of communication. It is important to note that privacy guarantees are independent of the number of connected users. </a:t>
            </a:r>
          </a:p>
        </p:txBody>
      </p:sp>
      <p:sp>
        <p:nvSpPr>
          <p:cNvPr id="32" name="Rectangle 31"/>
          <p:cNvSpPr/>
          <p:nvPr/>
        </p:nvSpPr>
        <p:spPr>
          <a:xfrm>
            <a:off x="1097280" y="8781933"/>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Abstract</a:t>
            </a:r>
          </a:p>
        </p:txBody>
      </p:sp>
      <p:sp>
        <p:nvSpPr>
          <p:cNvPr id="15" name="Text Box 194"/>
          <p:cNvSpPr txBox="1">
            <a:spLocks noChangeArrowheads="1"/>
          </p:cNvSpPr>
          <p:nvPr/>
        </p:nvSpPr>
        <p:spPr bwMode="auto">
          <a:xfrm>
            <a:off x="1280161" y="14999676"/>
            <a:ext cx="9790742" cy="4198892"/>
          </a:xfrm>
          <a:prstGeom prst="rect">
            <a:avLst/>
          </a:prstGeom>
          <a:solidFill>
            <a:schemeClr val="bg1"/>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anose="020F0502020204030204" pitchFamily="34" charset="0"/>
                <a:cs typeface="Calibri" panose="020F0502020204030204" pitchFamily="34" charset="0"/>
              </a:rPr>
              <a:t>To calculate the degradation of differential privacy over multiple rounds, we use an updated k-fold adaptive composition theorem³ over k rounds:</a:t>
            </a:r>
          </a:p>
          <a:p>
            <a:pPr eaLnBrk="1" hangingPunct="1"/>
            <a:r>
              <a:rPr lang="en-US" sz="2000" dirty="0">
                <a:latin typeface="Calibri" panose="020F0502020204030204" pitchFamily="34" charset="0"/>
                <a:cs typeface="Calibri" panose="020F0502020204030204" pitchFamily="34" charset="0"/>
              </a:rPr>
              <a:t>	</a:t>
            </a:r>
          </a:p>
          <a:p>
            <a:pPr lvl="2" eaLnBrk="1" hangingPunct="1"/>
            <a:r>
              <a:rPr lang="en-US" sz="2000" dirty="0">
                <a:latin typeface="Calibri" panose="020F0502020204030204" pitchFamily="34" charset="0"/>
                <a:cs typeface="Calibri" panose="020F0502020204030204" pitchFamily="34" charset="0"/>
              </a:rPr>
              <a:t>		</a:t>
            </a:r>
            <a:r>
              <a:rPr lang="el-GR" sz="2000" dirty="0">
                <a:latin typeface="Calibri" panose="020F0502020204030204" pitchFamily="34" charset="0"/>
                <a:cs typeface="Calibri" panose="020F0502020204030204" pitchFamily="34" charset="0"/>
              </a:rPr>
              <a:t> ε</a:t>
            </a:r>
            <a:r>
              <a:rPr lang="en-US" sz="2000" dirty="0">
                <a:latin typeface="Calibri" panose="020F0502020204030204" pitchFamily="34" charset="0"/>
                <a:cs typeface="Calibri" panose="020F0502020204030204" pitchFamily="34" charset="0"/>
              </a:rPr>
              <a:t>’ = </a:t>
            </a:r>
          </a:p>
          <a:p>
            <a:pPr eaLnBrk="1" hangingPunct="1"/>
            <a:endParaRPr lang="en-US" sz="2000" dirty="0">
              <a:latin typeface="Calibri" panose="020F0502020204030204" pitchFamily="34" charset="0"/>
              <a:cs typeface="Calibri" panose="020F0502020204030204" pitchFamily="34" charset="0"/>
            </a:endParaRPr>
          </a:p>
          <a:p>
            <a:pPr eaLnBrk="1" hangingPunct="1"/>
            <a:r>
              <a:rPr lang="en-US" sz="2000" dirty="0">
                <a:latin typeface="Calibri" panose="020F0502020204030204" pitchFamily="34" charset="0"/>
                <a:cs typeface="Calibri" panose="020F0502020204030204" pitchFamily="34" charset="0"/>
              </a:rPr>
              <a:t>Using the </a:t>
            </a:r>
            <a:r>
              <a:rPr lang="el-GR" sz="2000" dirty="0">
                <a:latin typeface="Calibri" panose="020F0502020204030204" pitchFamily="34" charset="0"/>
                <a:cs typeface="Calibri" panose="020F0502020204030204" pitchFamily="34" charset="0"/>
              </a:rPr>
              <a:t> ε</a:t>
            </a:r>
            <a:r>
              <a:rPr lang="en-US" sz="2000" dirty="0">
                <a:latin typeface="Calibri" panose="020F0502020204030204" pitchFamily="34" charset="0"/>
                <a:cs typeface="Calibri" panose="020F0502020204030204" pitchFamily="34" charset="0"/>
              </a:rPr>
              <a:t>’ and </a:t>
            </a:r>
            <a:r>
              <a:rPr lang="el-GR" sz="2000" dirty="0">
                <a:latin typeface="Calibri" panose="020F0502020204030204" pitchFamily="34" charset="0"/>
                <a:cs typeface="Calibri" panose="020F0502020204030204" pitchFamily="34" charset="0"/>
              </a:rPr>
              <a:t>δ</a:t>
            </a:r>
            <a:r>
              <a:rPr lang="en-US" sz="2000" dirty="0">
                <a:latin typeface="Calibri" panose="020F0502020204030204" pitchFamily="34" charset="0"/>
                <a:cs typeface="Calibri" panose="020F0502020204030204" pitchFamily="34" charset="0"/>
              </a:rPr>
              <a:t>’ parameters from this theorem, we then draw server noise levels from a Laplace Distribution¹ Laplace(</a:t>
            </a:r>
            <a:r>
              <a:rPr lang="el-GR" sz="2000" i="1" dirty="0">
                <a:latin typeface="Calibri" panose="020F0502020204030204" pitchFamily="34" charset="0"/>
                <a:cs typeface="Calibri" panose="020F0502020204030204" pitchFamily="34" charset="0"/>
              </a:rPr>
              <a:t>μ</a:t>
            </a:r>
            <a:r>
              <a:rPr lang="en-US" sz="2000" i="1" dirty="0">
                <a:latin typeface="Calibri" panose="020F0502020204030204" pitchFamily="34" charset="0"/>
                <a:cs typeface="Calibri" panose="020F0502020204030204" pitchFamily="34" charset="0"/>
              </a:rPr>
              <a:t> - c, b</a:t>
            </a:r>
            <a:r>
              <a:rPr lang="en-US" sz="2000" dirty="0">
                <a:latin typeface="Calibri" panose="020F0502020204030204" pitchFamily="34" charset="0"/>
                <a:cs typeface="Calibri" panose="020F0502020204030204" pitchFamily="34" charset="0"/>
              </a:rPr>
              <a:t>) with </a:t>
            </a:r>
            <a:r>
              <a:rPr lang="en-US" sz="2000" i="1" dirty="0">
                <a:latin typeface="Calibri" panose="020F0502020204030204" pitchFamily="34" charset="0"/>
                <a:cs typeface="Calibri" panose="020F0502020204030204" pitchFamily="34" charset="0"/>
              </a:rPr>
              <a:t>c </a:t>
            </a:r>
            <a:r>
              <a:rPr lang="en-US" sz="2000" dirty="0">
                <a:latin typeface="Calibri" panose="020F0502020204030204" pitchFamily="34" charset="0"/>
                <a:cs typeface="Calibri" panose="020F0502020204030204" pitchFamily="34" charset="0"/>
              </a:rPr>
              <a:t>representing</a:t>
            </a:r>
            <a:r>
              <a:rPr lang="en-US" sz="2000" i="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passive messages and </a:t>
            </a:r>
            <a:r>
              <a:rPr lang="en-US" sz="2000" i="1"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 representing Laplace sensitivity, </a:t>
            </a:r>
            <a:r>
              <a:rPr lang="en-US" sz="2000" i="1" dirty="0">
                <a:latin typeface="Calibri" panose="020F0502020204030204" pitchFamily="34" charset="0"/>
                <a:cs typeface="Calibri" panose="020F0502020204030204" pitchFamily="34" charset="0"/>
              </a:rPr>
              <a:t>t = 16.</a:t>
            </a:r>
            <a:endParaRPr lang="en-US" sz="2000" dirty="0">
              <a:latin typeface="Calibri" panose="020F0502020204030204" pitchFamily="34" charset="0"/>
              <a:cs typeface="Calibri" panose="020F0502020204030204" pitchFamily="34" charset="0"/>
            </a:endParaRPr>
          </a:p>
          <a:p>
            <a:pPr eaLnBrk="1" hangingPunct="1"/>
            <a:endParaRPr lang="en-US" sz="2000" dirty="0">
              <a:latin typeface="Calibri" panose="020F0502020204030204" pitchFamily="34" charset="0"/>
              <a:cs typeface="Calibri" panose="020F0502020204030204" pitchFamily="34" charset="0"/>
            </a:endParaRPr>
          </a:p>
          <a:p>
            <a:pPr eaLnBrk="1" hangingPunct="1"/>
            <a:endParaRPr lang="en-US" sz="2000" dirty="0">
              <a:latin typeface="Calibri" panose="020F0502020204030204" pitchFamily="34" charset="0"/>
              <a:cs typeface="Calibri" panose="020F0502020204030204" pitchFamily="34" charset="0"/>
            </a:endParaRPr>
          </a:p>
          <a:p>
            <a:pPr eaLnBrk="1" hangingPunct="1"/>
            <a:endParaRPr lang="en-US" sz="2000" dirty="0">
              <a:latin typeface="Calibri" panose="020F0502020204030204" pitchFamily="34" charset="0"/>
              <a:cs typeface="Calibri" panose="020F0502020204030204" pitchFamily="34" charset="0"/>
            </a:endParaRPr>
          </a:p>
          <a:p>
            <a:pPr eaLnBrk="1" hangingPunct="1"/>
            <a:r>
              <a:rPr lang="en-US" sz="2000" dirty="0">
                <a:latin typeface="Calibri" panose="020F0502020204030204" pitchFamily="34" charset="0"/>
                <a:cs typeface="Calibri" panose="020F0502020204030204" pitchFamily="34" charset="0"/>
              </a:rPr>
              <a:t>Finally, the time between noise message deposits and retrievals is sampled from a Poisson distribution with parameter </a:t>
            </a:r>
            <a:r>
              <a:rPr lang="el-GR" sz="2000" dirty="0">
                <a:latin typeface="Calibri" panose="020F0502020204030204" pitchFamily="34" charset="0"/>
                <a:cs typeface="Calibri" panose="020F0502020204030204" pitchFamily="34" charset="0"/>
              </a:rPr>
              <a:t>λ</a:t>
            </a:r>
            <a:r>
              <a:rPr lang="en-US" sz="2000" dirty="0">
                <a:latin typeface="Calibri" panose="020F0502020204030204" pitchFamily="34" charset="0"/>
                <a:cs typeface="Calibri" panose="020F0502020204030204" pitchFamily="34" charset="0"/>
              </a:rPr>
              <a:t> = 3.5.</a:t>
            </a:r>
          </a:p>
        </p:txBody>
      </p:sp>
      <p:sp>
        <p:nvSpPr>
          <p:cNvPr id="33" name="Rectangle 32"/>
          <p:cNvSpPr/>
          <p:nvPr/>
        </p:nvSpPr>
        <p:spPr>
          <a:xfrm>
            <a:off x="1097280" y="3249909"/>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Introduction</a:t>
            </a:r>
          </a:p>
        </p:txBody>
      </p:sp>
      <p:sp>
        <p:nvSpPr>
          <p:cNvPr id="13" name="Text Box 192"/>
          <p:cNvSpPr txBox="1">
            <a:spLocks noChangeArrowheads="1"/>
          </p:cNvSpPr>
          <p:nvPr/>
        </p:nvSpPr>
        <p:spPr bwMode="auto">
          <a:xfrm>
            <a:off x="11539504" y="3814021"/>
            <a:ext cx="9841413" cy="5122222"/>
          </a:xfrm>
          <a:prstGeom prst="rect">
            <a:avLst/>
          </a:prstGeom>
          <a:solidFill>
            <a:schemeClr val="bg1"/>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err="1">
                <a:latin typeface="Calibri" panose="020F0502020204030204" pitchFamily="34" charset="0"/>
                <a:cs typeface="Calibri" panose="020F0502020204030204" pitchFamily="34" charset="0"/>
              </a:rPr>
              <a:t>CrowdMixer</a:t>
            </a:r>
            <a:r>
              <a:rPr lang="en-US" sz="2000" dirty="0">
                <a:latin typeface="Calibri" pitchFamily="34" charset="0"/>
              </a:rPr>
              <a:t>, which operates on discrete rounds each hour, is composed of entry servers, </a:t>
            </a:r>
            <a:r>
              <a:rPr lang="en-US" sz="2000" dirty="0" err="1">
                <a:latin typeface="Calibri" pitchFamily="34" charset="0"/>
              </a:rPr>
              <a:t>mixnet</a:t>
            </a:r>
            <a:r>
              <a:rPr lang="en-US" sz="2000" dirty="0">
                <a:latin typeface="Calibri" pitchFamily="34" charset="0"/>
              </a:rPr>
              <a:t> servers, and a mailbox server. For one active user to communicate with another active user, they must have a shared secret key. During the start of a round, both active users hash to an address in the mailbox server based on the shared secret key and the round number. Then, the messages are onion encrypted and sent to the entry servers. The entry servers generate fake noise messages (based off of the Laplace and Poisson distributions) and perform a random shuffle of the message order before sending them to the </a:t>
            </a:r>
            <a:r>
              <a:rPr lang="en-US" sz="2000" dirty="0" err="1">
                <a:latin typeface="Calibri" pitchFamily="34" charset="0"/>
              </a:rPr>
              <a:t>mixnet</a:t>
            </a:r>
            <a:r>
              <a:rPr lang="en-US" sz="2000" dirty="0">
                <a:latin typeface="Calibri" pitchFamily="34" charset="0"/>
              </a:rPr>
              <a:t> servers, which add more noise and perform another shuffle. Finally, the messages arrive at the mailbox server where the messages are exchanged and sent back down the chain. Active users then connect to the entry servers later in the hour to get their messages back.</a:t>
            </a:r>
          </a:p>
          <a:p>
            <a:pPr eaLnBrk="1" hangingPunct="1"/>
            <a:r>
              <a:rPr lang="en-US" sz="2000" dirty="0">
                <a:latin typeface="Calibri" pitchFamily="34" charset="0"/>
              </a:rPr>
              <a:t>If a user is attempting to retrieve messages from past rounds, they must hash to mailbox addresses using the shared secret and past round numbers, with the limitation that past messages are deleted after 6 hours of storage. </a:t>
            </a:r>
          </a:p>
          <a:p>
            <a:pPr eaLnBrk="1" hangingPunct="1"/>
            <a:r>
              <a:rPr lang="en-US" sz="2000" dirty="0">
                <a:latin typeface="Calibri" pitchFamily="34" charset="0"/>
              </a:rPr>
              <a:t>Passive users use the chrome extension to generate noise messages and mailbox numbers, which are then sent to the entry servers as long as the passive user has a chrome instance open. These messages are indistinguishable from active user messages. </a:t>
            </a:r>
          </a:p>
        </p:txBody>
      </p:sp>
      <p:sp>
        <p:nvSpPr>
          <p:cNvPr id="34" name="Rectangle 33"/>
          <p:cNvSpPr/>
          <p:nvPr/>
        </p:nvSpPr>
        <p:spPr>
          <a:xfrm>
            <a:off x="11521440" y="3200400"/>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Protocol</a:t>
            </a:r>
          </a:p>
        </p:txBody>
      </p:sp>
      <p:sp>
        <p:nvSpPr>
          <p:cNvPr id="12" name="Text Box 191"/>
          <p:cNvSpPr txBox="1">
            <a:spLocks noChangeArrowheads="1"/>
          </p:cNvSpPr>
          <p:nvPr/>
        </p:nvSpPr>
        <p:spPr bwMode="auto">
          <a:xfrm>
            <a:off x="21981730" y="3944708"/>
            <a:ext cx="9875520" cy="5429998"/>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In our chosen configuration, we aimed to preserve </a:t>
            </a:r>
            <a:r>
              <a:rPr lang="el-GR" sz="2000" dirty="0">
                <a:latin typeface="Calibri" panose="020F0502020204030204" pitchFamily="34" charset="0"/>
                <a:cs typeface="Calibri" panose="020F0502020204030204" pitchFamily="34" charset="0"/>
              </a:rPr>
              <a:t>ε</a:t>
            </a:r>
            <a:r>
              <a:rPr lang="en-US" sz="2000" dirty="0">
                <a:latin typeface="Calibri" panose="020F0502020204030204" pitchFamily="34" charset="0"/>
                <a:cs typeface="Calibri" panose="020F0502020204030204" pitchFamily="34" charset="0"/>
              </a:rPr>
              <a:t> , </a:t>
            </a:r>
            <a:r>
              <a:rPr lang="el-GR" sz="2000" dirty="0">
                <a:latin typeface="Calibri" panose="020F0502020204030204" pitchFamily="34" charset="0"/>
                <a:cs typeface="Calibri" panose="020F0502020204030204" pitchFamily="34" charset="0"/>
              </a:rPr>
              <a:t>δ</a:t>
            </a:r>
            <a:r>
              <a:rPr lang="en-US" sz="2000" dirty="0">
                <a:latin typeface="Calibri" panose="020F0502020204030204" pitchFamily="34" charset="0"/>
                <a:cs typeface="Calibri" panose="020F0502020204030204" pitchFamily="34" charset="0"/>
              </a:rPr>
              <a:t>  </a:t>
            </a:r>
            <a:r>
              <a:rPr lang="en-US" sz="2000" dirty="0">
                <a:latin typeface="Calibri" pitchFamily="34" charset="0"/>
              </a:rPr>
              <a:t>differential privacy standards of </a:t>
            </a:r>
            <a:r>
              <a:rPr lang="en-US" sz="2000" dirty="0">
                <a:latin typeface="Calibri" panose="020F0502020204030204" pitchFamily="34" charset="0"/>
                <a:cs typeface="Calibri" panose="020F0502020204030204" pitchFamily="34" charset="0"/>
              </a:rPr>
              <a:t> </a:t>
            </a:r>
            <a:r>
              <a:rPr lang="el-GR" sz="2000" dirty="0">
                <a:latin typeface="Calibri" panose="020F0502020204030204" pitchFamily="34" charset="0"/>
                <a:cs typeface="Calibri" panose="020F0502020204030204" pitchFamily="34" charset="0"/>
              </a:rPr>
              <a:t>ε</a:t>
            </a:r>
            <a:r>
              <a:rPr lang="en-US" sz="2000" dirty="0">
                <a:latin typeface="Calibri" panose="020F0502020204030204" pitchFamily="34" charset="0"/>
                <a:cs typeface="Calibri" panose="020F0502020204030204" pitchFamily="34" charset="0"/>
              </a:rPr>
              <a:t> &lt; ln(2) and </a:t>
            </a:r>
            <a:r>
              <a:rPr lang="el-GR" sz="2000" dirty="0">
                <a:latin typeface="Calibri" panose="020F0502020204030204" pitchFamily="34" charset="0"/>
                <a:cs typeface="Calibri" panose="020F0502020204030204" pitchFamily="34" charset="0"/>
              </a:rPr>
              <a:t>δ</a:t>
            </a:r>
            <a:r>
              <a:rPr lang="en-US" sz="2000" dirty="0">
                <a:latin typeface="Calibri" panose="020F0502020204030204" pitchFamily="34" charset="0"/>
                <a:cs typeface="Calibri" panose="020F0502020204030204" pitchFamily="34" charset="0"/>
              </a:rPr>
              <a:t> &lt; 1 x 10</a:t>
            </a:r>
            <a:r>
              <a:rPr lang="en-US" sz="2000" baseline="30000" dirty="0">
                <a:latin typeface="Calibri" panose="020F0502020204030204" pitchFamily="34" charset="0"/>
                <a:cs typeface="Calibri" panose="020F0502020204030204" pitchFamily="34" charset="0"/>
              </a:rPr>
              <a:t>-4 </a:t>
            </a:r>
            <a:r>
              <a:rPr lang="en-US" sz="2000" dirty="0">
                <a:latin typeface="Calibri" pitchFamily="34" charset="0"/>
              </a:rPr>
              <a:t>with k = 50,000 rounds, which equates to approximately 5.7 years of continuous use of the system. We also assume that there will be </a:t>
            </a:r>
            <a:r>
              <a:rPr lang="en-US" sz="2000" i="1" dirty="0">
                <a:latin typeface="Calibri" pitchFamily="34" charset="0"/>
              </a:rPr>
              <a:t>c</a:t>
            </a:r>
            <a:r>
              <a:rPr lang="en-US" sz="2000" dirty="0">
                <a:latin typeface="Calibri" pitchFamily="34" charset="0"/>
              </a:rPr>
              <a:t> = 100,000 passive users, so we are able to scale down </a:t>
            </a:r>
            <a:r>
              <a:rPr lang="el-GR" sz="2000" i="1" dirty="0">
                <a:latin typeface="Calibri" panose="020F0502020204030204" pitchFamily="34" charset="0"/>
                <a:cs typeface="Calibri" panose="020F0502020204030204" pitchFamily="34" charset="0"/>
              </a:rPr>
              <a:t>μ</a:t>
            </a:r>
            <a:r>
              <a:rPr lang="en-US" sz="2000" i="1" dirty="0">
                <a:latin typeface="Calibri" panose="020F0502020204030204" pitchFamily="34" charset="0"/>
                <a:cs typeface="Calibri" panose="020F0502020204030204" pitchFamily="34" charset="0"/>
              </a:rPr>
              <a:t> to </a:t>
            </a:r>
            <a:r>
              <a:rPr lang="el-GR" sz="2000" i="1" dirty="0">
                <a:latin typeface="Calibri" panose="020F0502020204030204" pitchFamily="34" charset="0"/>
                <a:cs typeface="Calibri" panose="020F0502020204030204" pitchFamily="34" charset="0"/>
              </a:rPr>
              <a:t>μ</a:t>
            </a:r>
            <a:r>
              <a:rPr lang="en-US" sz="2000" i="1" dirty="0">
                <a:latin typeface="Calibri" panose="020F0502020204030204" pitchFamily="34" charset="0"/>
                <a:cs typeface="Calibri" panose="020F0502020204030204" pitchFamily="34" charset="0"/>
              </a:rPr>
              <a:t> – 100,000. </a:t>
            </a:r>
            <a:r>
              <a:rPr lang="en-US" sz="2000" dirty="0">
                <a:latin typeface="Calibri" panose="020F0502020204030204" pitchFamily="34" charset="0"/>
                <a:cs typeface="Calibri" panose="020F0502020204030204" pitchFamily="34" charset="0"/>
              </a:rPr>
              <a:t>The improved k-fold composition theorem³ brings significant improvement to the noise generation, increasing the k rounds with </a:t>
            </a:r>
            <a:r>
              <a:rPr lang="el-GR" sz="2000" dirty="0">
                <a:latin typeface="Calibri" panose="020F0502020204030204" pitchFamily="34" charset="0"/>
                <a:cs typeface="Calibri" panose="020F0502020204030204" pitchFamily="34" charset="0"/>
              </a:rPr>
              <a:t>ε</a:t>
            </a:r>
            <a:r>
              <a:rPr lang="en-US" sz="2000" dirty="0">
                <a:latin typeface="Calibri" panose="020F0502020204030204" pitchFamily="34" charset="0"/>
                <a:cs typeface="Calibri" panose="020F0502020204030204" pitchFamily="34" charset="0"/>
              </a:rPr>
              <a:t> &lt; ln(2) from 19,300 to 50,000, which is 260% improvement over the previous composition theorem⁴. Furthermore, due to the more distributed server architecture, each side of the server chain only needs to generate 50% of the total noise message, allowing for significant latency decreases in the entry servers and mix servers. However, this comes at the disadvantage of increasing the total attack surface, since all servers are necessary for the functioning of the system. </a:t>
            </a:r>
            <a:endParaRPr lang="en-US" sz="2000" i="1" dirty="0">
              <a:latin typeface="Calibri" panose="020F0502020204030204" pitchFamily="34" charset="0"/>
              <a:cs typeface="Calibri" panose="020F0502020204030204" pitchFamily="34" charset="0"/>
            </a:endParaRPr>
          </a:p>
          <a:p>
            <a:pPr eaLnBrk="1" hangingPunct="1"/>
            <a:r>
              <a:rPr lang="en-US" sz="2000" dirty="0">
                <a:latin typeface="Calibri" panose="020F0502020204030204" pitchFamily="34" charset="0"/>
                <a:cs typeface="Calibri" panose="020F0502020204030204" pitchFamily="34" charset="0"/>
              </a:rPr>
              <a:t>Additionally, we find that the optimal noise level is </a:t>
            </a:r>
            <a:r>
              <a:rPr lang="el-GR" sz="2000" i="1" dirty="0">
                <a:latin typeface="Calibri" panose="020F0502020204030204" pitchFamily="34" charset="0"/>
                <a:cs typeface="Calibri" panose="020F0502020204030204" pitchFamily="34" charset="0"/>
              </a:rPr>
              <a:t>μ</a:t>
            </a:r>
            <a:r>
              <a:rPr lang="en-US" sz="2000" i="1" dirty="0">
                <a:latin typeface="Calibri" panose="020F0502020204030204" pitchFamily="34" charset="0"/>
                <a:cs typeface="Calibri" panose="020F0502020204030204" pitchFamily="34" charset="0"/>
              </a:rPr>
              <a:t> = </a:t>
            </a:r>
            <a:r>
              <a:rPr lang="en-US" sz="2000" dirty="0">
                <a:latin typeface="Calibri" panose="020F0502020204030204" pitchFamily="34" charset="0"/>
                <a:cs typeface="Calibri" panose="020F0502020204030204" pitchFamily="34" charset="0"/>
              </a:rPr>
              <a:t>315,000 and b = 15,000. Under these parameters, we ran 10 trial rounds on the </a:t>
            </a:r>
            <a:r>
              <a:rPr lang="en-US" sz="2000" dirty="0" err="1">
                <a:latin typeface="Calibri" panose="020F0502020204030204" pitchFamily="34" charset="0"/>
                <a:cs typeface="Calibri" panose="020F0502020204030204" pitchFamily="34" charset="0"/>
              </a:rPr>
              <a:t>CrowdMixer</a:t>
            </a:r>
            <a:r>
              <a:rPr lang="en-US" sz="2000" dirty="0">
                <a:latin typeface="Calibri" panose="020F0502020204030204" pitchFamily="34" charset="0"/>
                <a:cs typeface="Calibri" panose="020F0502020204030204" pitchFamily="34" charset="0"/>
              </a:rPr>
              <a:t> prototype for an average latency of 286.68 seconds for message processing, well within the 5 minute window that we are aiming for. We can improve the number of rounds k as well as the differential privacy bounds </a:t>
            </a:r>
            <a:r>
              <a:rPr lang="el-GR" sz="2000" dirty="0">
                <a:latin typeface="Calibri" panose="020F0502020204030204" pitchFamily="34" charset="0"/>
                <a:cs typeface="Calibri" panose="020F0502020204030204" pitchFamily="34" charset="0"/>
              </a:rPr>
              <a:t>ε</a:t>
            </a:r>
            <a:r>
              <a:rPr lang="en-US" sz="2000" dirty="0">
                <a:latin typeface="Calibri" panose="020F0502020204030204" pitchFamily="34" charset="0"/>
                <a:cs typeface="Calibri" panose="020F0502020204030204" pitchFamily="34" charset="0"/>
              </a:rPr>
              <a:t> , </a:t>
            </a:r>
            <a:r>
              <a:rPr lang="el-GR" sz="2000" dirty="0">
                <a:latin typeface="Calibri" panose="020F0502020204030204" pitchFamily="34" charset="0"/>
                <a:cs typeface="Calibri" panose="020F0502020204030204" pitchFamily="34" charset="0"/>
              </a:rPr>
              <a:t>δ</a:t>
            </a:r>
            <a:r>
              <a:rPr lang="en-US" sz="2000" dirty="0">
                <a:latin typeface="Calibri" panose="020F0502020204030204" pitchFamily="34" charset="0"/>
                <a:cs typeface="Calibri" panose="020F0502020204030204" pitchFamily="34" charset="0"/>
              </a:rPr>
              <a:t>, but at the cost of increased latency. As expected, the latency increases linearly with the number of noise messages.</a:t>
            </a:r>
          </a:p>
        </p:txBody>
      </p:sp>
      <p:sp>
        <p:nvSpPr>
          <p:cNvPr id="35" name="Rectangle 34"/>
          <p:cNvSpPr/>
          <p:nvPr/>
        </p:nvSpPr>
        <p:spPr>
          <a:xfrm>
            <a:off x="21945600" y="3249798"/>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Results and Discussion</a:t>
            </a:r>
          </a:p>
        </p:txBody>
      </p:sp>
      <p:sp>
        <p:nvSpPr>
          <p:cNvPr id="14" name="Text Box 193"/>
          <p:cNvSpPr txBox="1">
            <a:spLocks noChangeArrowheads="1"/>
          </p:cNvSpPr>
          <p:nvPr/>
        </p:nvSpPr>
        <p:spPr bwMode="auto">
          <a:xfrm>
            <a:off x="21916306" y="14320847"/>
            <a:ext cx="9875520" cy="4506669"/>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From our work, we can draw several conclusions:</a:t>
            </a:r>
          </a:p>
          <a:p>
            <a:pPr marL="342900" indent="-342900" eaLnBrk="1" hangingPunct="1">
              <a:buFont typeface="Arial" panose="020B0604020202020204" pitchFamily="34" charset="0"/>
              <a:buChar char="•"/>
            </a:pPr>
            <a:r>
              <a:rPr lang="en-US" sz="2000" dirty="0">
                <a:latin typeface="Calibri" pitchFamily="34" charset="0"/>
              </a:rPr>
              <a:t>Bootstrapping existing anonymous communications systems to increase the size of the anonymity set is simple and does not add much overhead to passive user experience</a:t>
            </a:r>
          </a:p>
          <a:p>
            <a:pPr marL="342900" indent="-342900" eaLnBrk="1" hangingPunct="1">
              <a:buFont typeface="Arial" panose="020B0604020202020204" pitchFamily="34" charset="0"/>
              <a:buChar char="•"/>
            </a:pPr>
            <a:r>
              <a:rPr lang="en-US" sz="2000" dirty="0">
                <a:latin typeface="Calibri" pitchFamily="34" charset="0"/>
              </a:rPr>
              <a:t>The chrome extension is also useful for making passive users responsible for noise generation, decreasing the load on the servers proportional to number of passive users</a:t>
            </a:r>
          </a:p>
          <a:p>
            <a:pPr marL="342900" indent="-342900" eaLnBrk="1" hangingPunct="1">
              <a:buFont typeface="Arial" panose="020B0604020202020204" pitchFamily="34" charset="0"/>
              <a:buChar char="•"/>
            </a:pPr>
            <a:r>
              <a:rPr lang="en-US" sz="2000" dirty="0">
                <a:latin typeface="Calibri" pitchFamily="34" charset="0"/>
              </a:rPr>
              <a:t>Adding capabilities for non-ephemeral communications increases the sensitivity linearly, causing a linear increase in the necessary noise </a:t>
            </a:r>
          </a:p>
          <a:p>
            <a:pPr marL="342900" indent="-342900" eaLnBrk="1" hangingPunct="1">
              <a:buFont typeface="Arial" panose="020B0604020202020204" pitchFamily="34" charset="0"/>
              <a:buChar char="•"/>
            </a:pPr>
            <a:r>
              <a:rPr lang="en-US" sz="2000" dirty="0">
                <a:latin typeface="Calibri" pitchFamily="34" charset="0"/>
              </a:rPr>
              <a:t>A more distributed server topography drastically improves latency and evenly the computational costs</a:t>
            </a:r>
          </a:p>
          <a:p>
            <a:pPr eaLnBrk="1" hangingPunct="1"/>
            <a:r>
              <a:rPr lang="en-US" sz="2000" dirty="0">
                <a:latin typeface="Calibri" pitchFamily="34" charset="0"/>
              </a:rPr>
              <a:t>There are several improvements that could explored in future research:</a:t>
            </a:r>
          </a:p>
          <a:p>
            <a:pPr marL="342900" indent="-342900" eaLnBrk="1" hangingPunct="1">
              <a:buFont typeface="Arial" panose="020B0604020202020204" pitchFamily="34" charset="0"/>
              <a:buChar char="•"/>
            </a:pPr>
            <a:r>
              <a:rPr lang="en-US" sz="2000" dirty="0">
                <a:latin typeface="Calibri" pitchFamily="34" charset="0"/>
              </a:rPr>
              <a:t>Making the server network more distributed as to decrease vulnerability to DDoS attacks</a:t>
            </a:r>
          </a:p>
          <a:p>
            <a:pPr marL="342900" indent="-342900" eaLnBrk="1" hangingPunct="1">
              <a:buFont typeface="Arial" panose="020B0604020202020204" pitchFamily="34" charset="0"/>
              <a:buChar char="•"/>
            </a:pPr>
            <a:r>
              <a:rPr lang="en-US" sz="2000" dirty="0">
                <a:latin typeface="Calibri" pitchFamily="34" charset="0"/>
              </a:rPr>
              <a:t>Finding a way to decrease the Laplace sensitivity, thus decreasing the necessary noise</a:t>
            </a:r>
          </a:p>
          <a:p>
            <a:pPr marL="342900" indent="-342900" eaLnBrk="1" hangingPunct="1">
              <a:buFont typeface="Arial" panose="020B0604020202020204" pitchFamily="34" charset="0"/>
              <a:buChar char="•"/>
            </a:pPr>
            <a:r>
              <a:rPr lang="en-US" sz="2000" dirty="0">
                <a:latin typeface="Calibri" pitchFamily="34" charset="0"/>
              </a:rPr>
              <a:t>Adopting this protocol for real-time low latency communications</a:t>
            </a:r>
          </a:p>
          <a:p>
            <a:pPr marL="342900" indent="-342900" eaLnBrk="1" hangingPunct="1">
              <a:buFont typeface="Arial" panose="020B0604020202020204" pitchFamily="34" charset="0"/>
              <a:buChar char="•"/>
            </a:pPr>
            <a:r>
              <a:rPr lang="en-US" sz="2000" dirty="0">
                <a:latin typeface="Calibri" pitchFamily="34" charset="0"/>
              </a:rPr>
              <a:t>Expanding the number of concurrent user connections  </a:t>
            </a:r>
          </a:p>
        </p:txBody>
      </p:sp>
      <p:sp>
        <p:nvSpPr>
          <p:cNvPr id="36" name="Rectangle 35"/>
          <p:cNvSpPr/>
          <p:nvPr/>
        </p:nvSpPr>
        <p:spPr>
          <a:xfrm>
            <a:off x="21916306" y="13832620"/>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Conclusions and Future Work</a:t>
            </a:r>
          </a:p>
        </p:txBody>
      </p:sp>
      <p:sp>
        <p:nvSpPr>
          <p:cNvPr id="11" name="Text Box 190"/>
          <p:cNvSpPr txBox="1">
            <a:spLocks noChangeArrowheads="1"/>
          </p:cNvSpPr>
          <p:nvPr/>
        </p:nvSpPr>
        <p:spPr bwMode="auto">
          <a:xfrm>
            <a:off x="1097280" y="3844496"/>
            <a:ext cx="9875520" cy="4814445"/>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mn-lt"/>
              </a:rPr>
              <a:t>In the era of mass surveillance, there is a growing need for anonymous communications systems. Even if the content of anonymous messages is encrypted, adversaries can learn information through metadata such as who they are communicating with, the size of the messages, and the time of communication. The leakage of metadata itself compromises user privacy, posing a problem to individuals who require complete anonymity such as government whistleblowers and activists under repressive regimes. </a:t>
            </a:r>
          </a:p>
          <a:p>
            <a:pPr eaLnBrk="1" hangingPunct="1"/>
            <a:r>
              <a:rPr lang="en-US" sz="2000" dirty="0">
                <a:latin typeface="+mn-lt"/>
              </a:rPr>
              <a:t>Previous anonymous communications systems such as Vuvuzela¹ and Karaoke² are able to hide metadata, tolerate compromised servers, achieve scalability, and deliver messages with good latency. However, they still face two limitations: First, oftentimes the number of users of an ACN is very small, which makes connecting to the system inherently suspicious and less anonymous. Second, these systems only allow for ephemeral messages that are not retrievable over time. </a:t>
            </a:r>
            <a:r>
              <a:rPr lang="en-US" sz="2000" dirty="0" err="1">
                <a:latin typeface="+mn-lt"/>
              </a:rPr>
              <a:t>CrowdMixer</a:t>
            </a:r>
            <a:r>
              <a:rPr lang="en-US" sz="2000" dirty="0">
                <a:latin typeface="+mn-lt"/>
              </a:rPr>
              <a:t> aims to expand upon existing protocols to address these two challenges. The privacy guarantee can be quantified using the concept of differential privacy, which utilizes the parameters </a:t>
            </a:r>
            <a:r>
              <a:rPr lang="el-GR" sz="2000" dirty="0">
                <a:latin typeface="Calibri" panose="020F0502020204030204" pitchFamily="34" charset="0"/>
                <a:cs typeface="Calibri" panose="020F0502020204030204" pitchFamily="34" charset="0"/>
              </a:rPr>
              <a:t>ε</a:t>
            </a:r>
            <a:r>
              <a:rPr lang="en-US" sz="2000" dirty="0">
                <a:latin typeface="Calibri" panose="020F0502020204030204" pitchFamily="34" charset="0"/>
                <a:cs typeface="Calibri" panose="020F0502020204030204" pitchFamily="34" charset="0"/>
              </a:rPr>
              <a:t> and </a:t>
            </a:r>
            <a:r>
              <a:rPr lang="el-GR" sz="2000" dirty="0">
                <a:latin typeface="Calibri" panose="020F0502020204030204" pitchFamily="34" charset="0"/>
                <a:cs typeface="Calibri" panose="020F0502020204030204" pitchFamily="34" charset="0"/>
              </a:rPr>
              <a:t>δ</a:t>
            </a:r>
            <a:r>
              <a:rPr lang="en-US" sz="2000" dirty="0">
                <a:latin typeface="Calibri" panose="020F0502020204030204" pitchFamily="34" charset="0"/>
                <a:cs typeface="Calibri" panose="020F0502020204030204" pitchFamily="34" charset="0"/>
              </a:rPr>
              <a:t>. A low </a:t>
            </a:r>
            <a:r>
              <a:rPr lang="el-GR" sz="2000" dirty="0">
                <a:latin typeface="Calibri" panose="020F0502020204030204" pitchFamily="34" charset="0"/>
                <a:cs typeface="Calibri" panose="020F0502020204030204" pitchFamily="34" charset="0"/>
              </a:rPr>
              <a:t>ε</a:t>
            </a:r>
            <a:r>
              <a:rPr lang="en-US" sz="2000" dirty="0">
                <a:latin typeface="Calibri" panose="020F0502020204030204" pitchFamily="34" charset="0"/>
                <a:cs typeface="Calibri" panose="020F0502020204030204" pitchFamily="34" charset="0"/>
              </a:rPr>
              <a:t> and </a:t>
            </a:r>
            <a:r>
              <a:rPr lang="el-GR" sz="2000" dirty="0">
                <a:latin typeface="Calibri" panose="020F0502020204030204" pitchFamily="34" charset="0"/>
                <a:cs typeface="Calibri" panose="020F0502020204030204" pitchFamily="34" charset="0"/>
              </a:rPr>
              <a:t>δ</a:t>
            </a:r>
            <a:r>
              <a:rPr lang="en-US" sz="2000" dirty="0">
                <a:latin typeface="Calibri" panose="020F0502020204030204" pitchFamily="34" charset="0"/>
                <a:cs typeface="Calibri" panose="020F0502020204030204" pitchFamily="34" charset="0"/>
              </a:rPr>
              <a:t> indicates a</a:t>
            </a:r>
            <a:r>
              <a:rPr lang="el-GR" sz="200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higher standard of privacy for a user. </a:t>
            </a:r>
            <a:endParaRPr lang="en-US" sz="2000" dirty="0">
              <a:latin typeface="+mn-lt"/>
            </a:endParaRPr>
          </a:p>
        </p:txBody>
      </p:sp>
      <p:sp>
        <p:nvSpPr>
          <p:cNvPr id="45" name="Rectangle 44"/>
          <p:cNvSpPr/>
          <p:nvPr/>
        </p:nvSpPr>
        <p:spPr>
          <a:xfrm>
            <a:off x="1163353" y="14447888"/>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Composition Theorems and Distributions</a:t>
            </a:r>
          </a:p>
        </p:txBody>
      </p:sp>
      <p:sp>
        <p:nvSpPr>
          <p:cNvPr id="37" name="Text Box 180"/>
          <p:cNvSpPr txBox="1">
            <a:spLocks noChangeArrowheads="1"/>
          </p:cNvSpPr>
          <p:nvPr/>
        </p:nvSpPr>
        <p:spPr bwMode="auto">
          <a:xfrm>
            <a:off x="22936200" y="13311899"/>
            <a:ext cx="2510521" cy="29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1600" b="1" dirty="0">
                <a:latin typeface="Calibri" pitchFamily="34" charset="0"/>
              </a:rPr>
              <a:t>Chart 1.</a:t>
            </a:r>
            <a:r>
              <a:rPr lang="en-US" sz="1600" dirty="0">
                <a:latin typeface="Calibri" pitchFamily="34" charset="0"/>
              </a:rPr>
              <a:t> Label in 16pt Calibri.</a:t>
            </a:r>
          </a:p>
        </p:txBody>
      </p:sp>
      <p:pic>
        <p:nvPicPr>
          <p:cNvPr id="7" name="Picture 6">
            <a:extLst>
              <a:ext uri="{FF2B5EF4-FFF2-40B4-BE49-F238E27FC236}">
                <a16:creationId xmlns:a16="http://schemas.microsoft.com/office/drawing/2014/main" id="{CDA28153-B30E-BC4E-965E-F91584150DC0}"/>
              </a:ext>
            </a:extLst>
          </p:cNvPr>
          <p:cNvPicPr>
            <a:picLocks noChangeAspect="1"/>
          </p:cNvPicPr>
          <p:nvPr/>
        </p:nvPicPr>
        <p:blipFill>
          <a:blip r:embed="rId2"/>
          <a:stretch>
            <a:fillRect/>
          </a:stretch>
        </p:blipFill>
        <p:spPr>
          <a:xfrm>
            <a:off x="12485229" y="9509918"/>
            <a:ext cx="7467600" cy="4563533"/>
          </a:xfrm>
          <a:prstGeom prst="rect">
            <a:avLst/>
          </a:prstGeom>
        </p:spPr>
      </p:pic>
      <p:sp>
        <p:nvSpPr>
          <p:cNvPr id="38" name="Rectangle 37">
            <a:extLst>
              <a:ext uri="{FF2B5EF4-FFF2-40B4-BE49-F238E27FC236}">
                <a16:creationId xmlns:a16="http://schemas.microsoft.com/office/drawing/2014/main" id="{2067C9FB-552B-7E4F-AE59-5E4E9DEF5058}"/>
              </a:ext>
            </a:extLst>
          </p:cNvPr>
          <p:cNvSpPr/>
          <p:nvPr/>
        </p:nvSpPr>
        <p:spPr>
          <a:xfrm>
            <a:off x="11505398" y="8780813"/>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Server Topography</a:t>
            </a:r>
          </a:p>
        </p:txBody>
      </p:sp>
      <p:pic>
        <p:nvPicPr>
          <p:cNvPr id="19" name="Picture 18">
            <a:extLst>
              <a:ext uri="{FF2B5EF4-FFF2-40B4-BE49-F238E27FC236}">
                <a16:creationId xmlns:a16="http://schemas.microsoft.com/office/drawing/2014/main" id="{C78D637D-8593-AE46-8CA8-6AFF81592A4D}"/>
              </a:ext>
            </a:extLst>
          </p:cNvPr>
          <p:cNvPicPr>
            <a:picLocks noChangeAspect="1"/>
          </p:cNvPicPr>
          <p:nvPr/>
        </p:nvPicPr>
        <p:blipFill>
          <a:blip r:embed="rId3"/>
          <a:stretch>
            <a:fillRect/>
          </a:stretch>
        </p:blipFill>
        <p:spPr>
          <a:xfrm>
            <a:off x="4343400" y="15878358"/>
            <a:ext cx="3810000" cy="766338"/>
          </a:xfrm>
          <a:prstGeom prst="rect">
            <a:avLst/>
          </a:prstGeom>
        </p:spPr>
      </p:pic>
      <p:pic>
        <p:nvPicPr>
          <p:cNvPr id="20" name="Picture 19">
            <a:extLst>
              <a:ext uri="{FF2B5EF4-FFF2-40B4-BE49-F238E27FC236}">
                <a16:creationId xmlns:a16="http://schemas.microsoft.com/office/drawing/2014/main" id="{B86DCEBD-7314-0F4A-AA66-445398795182}"/>
              </a:ext>
            </a:extLst>
          </p:cNvPr>
          <p:cNvPicPr>
            <a:picLocks noChangeAspect="1"/>
          </p:cNvPicPr>
          <p:nvPr/>
        </p:nvPicPr>
        <p:blipFill>
          <a:blip r:embed="rId4"/>
          <a:stretch>
            <a:fillRect/>
          </a:stretch>
        </p:blipFill>
        <p:spPr>
          <a:xfrm>
            <a:off x="3591709" y="17783002"/>
            <a:ext cx="1082686" cy="541343"/>
          </a:xfrm>
          <a:prstGeom prst="rect">
            <a:avLst/>
          </a:prstGeom>
        </p:spPr>
      </p:pic>
      <p:pic>
        <p:nvPicPr>
          <p:cNvPr id="21" name="Picture 20">
            <a:extLst>
              <a:ext uri="{FF2B5EF4-FFF2-40B4-BE49-F238E27FC236}">
                <a16:creationId xmlns:a16="http://schemas.microsoft.com/office/drawing/2014/main" id="{1E378F83-9FDE-9146-A6B4-41BDD5189913}"/>
              </a:ext>
            </a:extLst>
          </p:cNvPr>
          <p:cNvPicPr>
            <a:picLocks noChangeAspect="1"/>
          </p:cNvPicPr>
          <p:nvPr/>
        </p:nvPicPr>
        <p:blipFill rotWithShape="1">
          <a:blip r:embed="rId5"/>
          <a:srcRect t="6131" b="1"/>
          <a:stretch/>
        </p:blipFill>
        <p:spPr>
          <a:xfrm>
            <a:off x="5611668" y="17931532"/>
            <a:ext cx="2213350" cy="440243"/>
          </a:xfrm>
          <a:prstGeom prst="rect">
            <a:avLst/>
          </a:prstGeom>
        </p:spPr>
      </p:pic>
      <p:pic>
        <p:nvPicPr>
          <p:cNvPr id="22" name="Picture 21">
            <a:extLst>
              <a:ext uri="{FF2B5EF4-FFF2-40B4-BE49-F238E27FC236}">
                <a16:creationId xmlns:a16="http://schemas.microsoft.com/office/drawing/2014/main" id="{6B3B104C-118D-D749-98F2-2A517EE80754}"/>
              </a:ext>
            </a:extLst>
          </p:cNvPr>
          <p:cNvPicPr>
            <a:picLocks noChangeAspect="1"/>
          </p:cNvPicPr>
          <p:nvPr/>
        </p:nvPicPr>
        <p:blipFill>
          <a:blip r:embed="rId6"/>
          <a:stretch>
            <a:fillRect/>
          </a:stretch>
        </p:blipFill>
        <p:spPr>
          <a:xfrm>
            <a:off x="830525" y="792122"/>
            <a:ext cx="2852205" cy="1048378"/>
          </a:xfrm>
          <a:prstGeom prst="rect">
            <a:avLst/>
          </a:prstGeom>
        </p:spPr>
      </p:pic>
      <p:sp>
        <p:nvSpPr>
          <p:cNvPr id="46" name="Rectangle 45">
            <a:extLst>
              <a:ext uri="{FF2B5EF4-FFF2-40B4-BE49-F238E27FC236}">
                <a16:creationId xmlns:a16="http://schemas.microsoft.com/office/drawing/2014/main" id="{4FBEAFDC-E2B1-354A-9B92-40FA26F30BFD}"/>
              </a:ext>
            </a:extLst>
          </p:cNvPr>
          <p:cNvSpPr/>
          <p:nvPr/>
        </p:nvSpPr>
        <p:spPr>
          <a:xfrm>
            <a:off x="11521440" y="14345357"/>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accent3">
                    <a:lumMod val="20000"/>
                    <a:lumOff val="80000"/>
                  </a:schemeClr>
                </a:solidFill>
              </a:rPr>
              <a:t>Privacy Degradation</a:t>
            </a:r>
          </a:p>
        </p:txBody>
      </p:sp>
      <p:sp>
        <p:nvSpPr>
          <p:cNvPr id="54" name="Text Box 192">
            <a:extLst>
              <a:ext uri="{FF2B5EF4-FFF2-40B4-BE49-F238E27FC236}">
                <a16:creationId xmlns:a16="http://schemas.microsoft.com/office/drawing/2014/main" id="{D4460CAF-1E5C-EF4B-942F-E8E96A60A1F2}"/>
              </a:ext>
            </a:extLst>
          </p:cNvPr>
          <p:cNvSpPr txBox="1">
            <a:spLocks noChangeArrowheads="1"/>
          </p:cNvSpPr>
          <p:nvPr/>
        </p:nvSpPr>
        <p:spPr bwMode="auto">
          <a:xfrm>
            <a:off x="11640810" y="14936121"/>
            <a:ext cx="4626450" cy="505573"/>
          </a:xfrm>
          <a:prstGeom prst="rect">
            <a:avLst/>
          </a:prstGeom>
          <a:solidFill>
            <a:schemeClr val="bg1"/>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anose="020F0502020204030204" pitchFamily="34" charset="0"/>
                <a:cs typeface="Calibri" panose="020F0502020204030204" pitchFamily="34" charset="0"/>
              </a:rPr>
              <a:t>Graph of ln(</a:t>
            </a:r>
            <a:r>
              <a:rPr lang="el-GR" sz="2000" dirty="0">
                <a:latin typeface="Calibri" panose="020F0502020204030204" pitchFamily="34" charset="0"/>
                <a:cs typeface="Calibri" panose="020F0502020204030204" pitchFamily="34" charset="0"/>
              </a:rPr>
              <a:t>ε</a:t>
            </a:r>
            <a:r>
              <a:rPr lang="en-US" sz="2000" dirty="0">
                <a:latin typeface="Calibri" panose="020F0502020204030204" pitchFamily="34" charset="0"/>
                <a:cs typeface="Calibri" panose="020F0502020204030204" pitchFamily="34" charset="0"/>
              </a:rPr>
              <a:t>) over k rounds,</a:t>
            </a:r>
            <a:r>
              <a:rPr lang="el-GR" sz="2000" i="1" dirty="0">
                <a:latin typeface="Calibri" panose="020F0502020204030204" pitchFamily="34" charset="0"/>
                <a:cs typeface="Calibri" panose="020F0502020204030204" pitchFamily="34" charset="0"/>
              </a:rPr>
              <a:t> μ</a:t>
            </a:r>
            <a:r>
              <a:rPr lang="en-US" sz="2000" i="1" dirty="0">
                <a:latin typeface="Calibri" panose="020F0502020204030204" pitchFamily="34" charset="0"/>
                <a:cs typeface="Calibri" panose="020F0502020204030204" pitchFamily="34" charset="0"/>
              </a:rPr>
              <a:t> = 315,000</a:t>
            </a:r>
            <a:r>
              <a:rPr lang="en-US" sz="2000" dirty="0">
                <a:latin typeface="Calibri" panose="020F0502020204030204" pitchFamily="34" charset="0"/>
                <a:cs typeface="Calibri" panose="020F0502020204030204" pitchFamily="34" charset="0"/>
              </a:rPr>
              <a:t> </a:t>
            </a:r>
          </a:p>
        </p:txBody>
      </p:sp>
      <p:sp>
        <p:nvSpPr>
          <p:cNvPr id="55" name="Text Box 192">
            <a:extLst>
              <a:ext uri="{FF2B5EF4-FFF2-40B4-BE49-F238E27FC236}">
                <a16:creationId xmlns:a16="http://schemas.microsoft.com/office/drawing/2014/main" id="{FC72103C-6F87-AD4C-84B5-F2EAC6BB755E}"/>
              </a:ext>
            </a:extLst>
          </p:cNvPr>
          <p:cNvSpPr txBox="1">
            <a:spLocks noChangeArrowheads="1"/>
          </p:cNvSpPr>
          <p:nvPr/>
        </p:nvSpPr>
        <p:spPr bwMode="auto">
          <a:xfrm>
            <a:off x="16950507" y="14936121"/>
            <a:ext cx="4287217" cy="505573"/>
          </a:xfrm>
          <a:prstGeom prst="rect">
            <a:avLst/>
          </a:prstGeom>
          <a:solidFill>
            <a:schemeClr val="bg1"/>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anose="020F0502020204030204" pitchFamily="34" charset="0"/>
                <a:cs typeface="Calibri" panose="020F0502020204030204" pitchFamily="34" charset="0"/>
              </a:rPr>
              <a:t>Graph of </a:t>
            </a:r>
            <a:r>
              <a:rPr lang="el-GR" sz="2000" dirty="0">
                <a:latin typeface="Calibri" panose="020F0502020204030204" pitchFamily="34" charset="0"/>
                <a:cs typeface="Calibri" panose="020F0502020204030204" pitchFamily="34" charset="0"/>
              </a:rPr>
              <a:t>δ</a:t>
            </a:r>
            <a:r>
              <a:rPr lang="en-US" sz="2000" dirty="0">
                <a:latin typeface="Calibri" panose="020F0502020204030204" pitchFamily="34" charset="0"/>
                <a:cs typeface="Calibri" panose="020F0502020204030204" pitchFamily="34" charset="0"/>
              </a:rPr>
              <a:t> over k rounds,</a:t>
            </a:r>
            <a:r>
              <a:rPr lang="el-GR" sz="2000" i="1" dirty="0">
                <a:latin typeface="Calibri" panose="020F0502020204030204" pitchFamily="34" charset="0"/>
                <a:cs typeface="Calibri" panose="020F0502020204030204" pitchFamily="34" charset="0"/>
              </a:rPr>
              <a:t> μ</a:t>
            </a:r>
            <a:r>
              <a:rPr lang="en-US" sz="2000" i="1" dirty="0">
                <a:latin typeface="Calibri" panose="020F0502020204030204" pitchFamily="34" charset="0"/>
                <a:cs typeface="Calibri" panose="020F0502020204030204" pitchFamily="34" charset="0"/>
              </a:rPr>
              <a:t> = 315,000</a:t>
            </a:r>
            <a:r>
              <a:rPr lang="en-US" sz="2000" dirty="0">
                <a:latin typeface="Calibri" panose="020F0502020204030204" pitchFamily="34" charset="0"/>
                <a:cs typeface="Calibri" panose="020F0502020204030204" pitchFamily="34" charset="0"/>
              </a:rPr>
              <a:t> </a:t>
            </a:r>
          </a:p>
        </p:txBody>
      </p:sp>
      <p:pic>
        <p:nvPicPr>
          <p:cNvPr id="43" name="Picture 42">
            <a:extLst>
              <a:ext uri="{FF2B5EF4-FFF2-40B4-BE49-F238E27FC236}">
                <a16:creationId xmlns:a16="http://schemas.microsoft.com/office/drawing/2014/main" id="{CD0E7FD7-AF76-404A-A0BD-66E00E328CF3}"/>
              </a:ext>
            </a:extLst>
          </p:cNvPr>
          <p:cNvPicPr>
            <a:picLocks noChangeAspect="1"/>
          </p:cNvPicPr>
          <p:nvPr/>
        </p:nvPicPr>
        <p:blipFill>
          <a:blip r:embed="rId7"/>
          <a:stretch>
            <a:fillRect/>
          </a:stretch>
        </p:blipFill>
        <p:spPr>
          <a:xfrm>
            <a:off x="6306061" y="17615880"/>
            <a:ext cx="2080413" cy="708465"/>
          </a:xfrm>
          <a:prstGeom prst="rect">
            <a:avLst/>
          </a:prstGeom>
        </p:spPr>
      </p:pic>
      <p:pic>
        <p:nvPicPr>
          <p:cNvPr id="47" name="Picture 46">
            <a:extLst>
              <a:ext uri="{FF2B5EF4-FFF2-40B4-BE49-F238E27FC236}">
                <a16:creationId xmlns:a16="http://schemas.microsoft.com/office/drawing/2014/main" id="{1DD0AFD6-4408-6945-A618-099B5C49746A}"/>
              </a:ext>
            </a:extLst>
          </p:cNvPr>
          <p:cNvPicPr>
            <a:picLocks noChangeAspect="1"/>
          </p:cNvPicPr>
          <p:nvPr/>
        </p:nvPicPr>
        <p:blipFill>
          <a:blip r:embed="rId8"/>
          <a:stretch>
            <a:fillRect/>
          </a:stretch>
        </p:blipFill>
        <p:spPr>
          <a:xfrm>
            <a:off x="11809615" y="15548828"/>
            <a:ext cx="4409414" cy="3619736"/>
          </a:xfrm>
          <a:prstGeom prst="rect">
            <a:avLst/>
          </a:prstGeom>
        </p:spPr>
      </p:pic>
      <p:pic>
        <p:nvPicPr>
          <p:cNvPr id="48" name="Picture 47">
            <a:extLst>
              <a:ext uri="{FF2B5EF4-FFF2-40B4-BE49-F238E27FC236}">
                <a16:creationId xmlns:a16="http://schemas.microsoft.com/office/drawing/2014/main" id="{E548F9FF-A90D-A64F-88F6-9E3942370185}"/>
              </a:ext>
            </a:extLst>
          </p:cNvPr>
          <p:cNvPicPr>
            <a:picLocks noChangeAspect="1"/>
          </p:cNvPicPr>
          <p:nvPr/>
        </p:nvPicPr>
        <p:blipFill>
          <a:blip r:embed="rId9"/>
          <a:stretch>
            <a:fillRect/>
          </a:stretch>
        </p:blipFill>
        <p:spPr>
          <a:xfrm>
            <a:off x="16850150" y="15487650"/>
            <a:ext cx="4446371" cy="3623310"/>
          </a:xfrm>
          <a:prstGeom prst="rect">
            <a:avLst/>
          </a:prstGeom>
        </p:spPr>
      </p:pic>
      <p:pic>
        <p:nvPicPr>
          <p:cNvPr id="58" name="Picture 57">
            <a:extLst>
              <a:ext uri="{FF2B5EF4-FFF2-40B4-BE49-F238E27FC236}">
                <a16:creationId xmlns:a16="http://schemas.microsoft.com/office/drawing/2014/main" id="{4054C475-08A3-C94F-95E9-FE39C18B7DDD}"/>
              </a:ext>
            </a:extLst>
          </p:cNvPr>
          <p:cNvPicPr>
            <a:picLocks noChangeAspect="1"/>
          </p:cNvPicPr>
          <p:nvPr/>
        </p:nvPicPr>
        <p:blipFill>
          <a:blip r:embed="rId10"/>
          <a:stretch>
            <a:fillRect/>
          </a:stretch>
        </p:blipFill>
        <p:spPr>
          <a:xfrm>
            <a:off x="26593800" y="1159291"/>
            <a:ext cx="5702300" cy="406400"/>
          </a:xfrm>
          <a:prstGeom prst="rect">
            <a:avLst/>
          </a:prstGeom>
        </p:spPr>
      </p:pic>
      <p:graphicFrame>
        <p:nvGraphicFramePr>
          <p:cNvPr id="60" name="Chart 59">
            <a:extLst>
              <a:ext uri="{FF2B5EF4-FFF2-40B4-BE49-F238E27FC236}">
                <a16:creationId xmlns:a16="http://schemas.microsoft.com/office/drawing/2014/main" id="{AEECCA80-E2F3-1943-81DC-1E35BA318306}"/>
              </a:ext>
            </a:extLst>
          </p:cNvPr>
          <p:cNvGraphicFramePr>
            <a:graphicFrameLocks/>
          </p:cNvGraphicFramePr>
          <p:nvPr>
            <p:extLst>
              <p:ext uri="{D42A27DB-BD31-4B8C-83A1-F6EECF244321}">
                <p14:modId xmlns:p14="http://schemas.microsoft.com/office/powerpoint/2010/main" val="290539601"/>
              </p:ext>
            </p:extLst>
          </p:nvPr>
        </p:nvGraphicFramePr>
        <p:xfrm>
          <a:off x="22688587" y="9497773"/>
          <a:ext cx="8553413" cy="4334847"/>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4760</TotalTime>
  <Words>1274</Words>
  <Application>Microsoft Macintosh PowerPoint</Application>
  <PresentationFormat>Custom</PresentationFormat>
  <Paragraphs>55</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lastModifiedBy>Yang, Alexander</cp:lastModifiedBy>
  <cp:revision>885</cp:revision>
  <cp:lastPrinted>2013-02-12T02:21:55Z</cp:lastPrinted>
  <dcterms:created xsi:type="dcterms:W3CDTF">2013-02-10T21:14:48Z</dcterms:created>
  <dcterms:modified xsi:type="dcterms:W3CDTF">2019-08-20T23:36:15Z</dcterms:modified>
</cp:coreProperties>
</file>